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9" r:id="rId2"/>
    <p:sldId id="284" r:id="rId3"/>
    <p:sldId id="285" r:id="rId4"/>
    <p:sldId id="286" r:id="rId5"/>
    <p:sldId id="287" r:id="rId6"/>
    <p:sldId id="288" r:id="rId7"/>
    <p:sldId id="289" r:id="rId8"/>
    <p:sldId id="290" r:id="rId9"/>
    <p:sldId id="291" r:id="rId10"/>
    <p:sldId id="292"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autoAdjust="0"/>
    <p:restoredTop sz="69595" autoAdjust="0"/>
  </p:normalViewPr>
  <p:slideViewPr>
    <p:cSldViewPr snapToGrid="0" snapToObjects="1">
      <p:cViewPr varScale="1">
        <p:scale>
          <a:sx n="66" d="100"/>
          <a:sy n="66" d="100"/>
        </p:scale>
        <p:origin x="-1312" y="-112"/>
      </p:cViewPr>
      <p:guideLst>
        <p:guide orient="horz" pos="2160"/>
        <p:guide pos="2880"/>
      </p:guideLst>
    </p:cSldViewPr>
  </p:slideViewPr>
  <p:outlineViewPr>
    <p:cViewPr>
      <p:scale>
        <a:sx n="33" d="100"/>
        <a:sy n="33" d="100"/>
      </p:scale>
      <p:origin x="0" y="21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B4BA84-39D1-6645-A3EE-70422356003F}" type="datetimeFigureOut">
              <a:rPr lang="fr-FR" smtClean="0"/>
              <a:t>27/08/15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C133C9-9BD2-184A-9F7A-1841E4A9C0A9}" type="slidenum">
              <a:rPr lang="fr-FR" smtClean="0"/>
              <a:t>‹#›</a:t>
            </a:fld>
            <a:endParaRPr lang="fr-FR"/>
          </a:p>
        </p:txBody>
      </p:sp>
    </p:spTree>
    <p:extLst>
      <p:ext uri="{BB962C8B-B14F-4D97-AF65-F5344CB8AC3E}">
        <p14:creationId xmlns:p14="http://schemas.microsoft.com/office/powerpoint/2010/main" val="95984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C014D5-DE7B-8A40-AFF0-5A2F7992CC59}" type="datetimeFigureOut">
              <a:rPr lang="fr-FR" smtClean="0"/>
              <a:t>27/08/15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A0073-A99A-9146-9AF8-A51FBC6D832F}" type="slidenum">
              <a:rPr lang="fr-FR" smtClean="0"/>
              <a:t>‹#›</a:t>
            </a:fld>
            <a:endParaRPr lang="fr-FR"/>
          </a:p>
        </p:txBody>
      </p:sp>
    </p:spTree>
    <p:extLst>
      <p:ext uri="{BB962C8B-B14F-4D97-AF65-F5344CB8AC3E}">
        <p14:creationId xmlns:p14="http://schemas.microsoft.com/office/powerpoint/2010/main" val="108188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1</a:t>
            </a:fld>
            <a:endParaRPr lang="fr-FR"/>
          </a:p>
        </p:txBody>
      </p:sp>
    </p:spTree>
    <p:extLst>
      <p:ext uri="{BB962C8B-B14F-4D97-AF65-F5344CB8AC3E}">
        <p14:creationId xmlns:p14="http://schemas.microsoft.com/office/powerpoint/2010/main" val="1155727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10</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projet d’accord relatif à « l’avenir de la Fonction publique : la modernisation des parcours professionnels, des carrières et des rémunérations » (PPCR) a été rendu public, concluant de longs mois de réunions et de séquences de travail entre les organisations syndicales et le ministère de la fonction publique. </a:t>
            </a:r>
          </a:p>
          <a:p>
            <a:r>
              <a:rPr lang="fr-FR" sz="1200" kern="1200" dirty="0" smtClean="0">
                <a:solidFill>
                  <a:schemeClr val="tx1"/>
                </a:solidFill>
                <a:effectLst/>
                <a:latin typeface="+mn-lt"/>
                <a:ea typeface="+mn-ea"/>
                <a:cs typeface="+mn-cs"/>
              </a:rPr>
              <a:t>Ce projet d’accord est désormais soumis à signature, chaque fédération de fonctionnaires devant faire remonter sa position avant le 30 septembre.</a:t>
            </a:r>
          </a:p>
          <a:p>
            <a:r>
              <a:rPr lang="fr-FR" sz="1200" kern="1200" dirty="0" smtClean="0">
                <a:solidFill>
                  <a:schemeClr val="tx1"/>
                </a:solidFill>
                <a:effectLst/>
                <a:latin typeface="+mn-lt"/>
                <a:ea typeface="+mn-ea"/>
                <a:cs typeface="+mn-cs"/>
              </a:rPr>
              <a:t>La FSU s'est engagée avec beaucoup de détermination dans ces discussions car elle demandait depuis longtemps la restructuration des grilles et la revalorisation du point d'indice. Les négociations se sont déroulées dans le contexte d’une réduction forte de la dépense publique et du gel du point d’indice. Le calendrier proposé n'est toujours pas suffisamment resserré même s'il a évolué. La FSU a fortement pesée pour que les discussions autour du point d'indice soient inscrites à l’agenda. Mais elles ne se feront qu'en février 2016. </a:t>
            </a:r>
          </a:p>
          <a:p>
            <a:r>
              <a:rPr lang="fr-FR" sz="1200" kern="1200" dirty="0" smtClean="0">
                <a:solidFill>
                  <a:schemeClr val="tx1"/>
                </a:solidFill>
                <a:effectLst/>
                <a:latin typeface="+mn-lt"/>
                <a:ea typeface="+mn-ea"/>
                <a:cs typeface="+mn-cs"/>
              </a:rPr>
              <a:t>Il s'agit maintenant, pour la FSU, de mener le débat avec les personnels et de les consulter sur les propositions du projet d’accord afin de décider, en tenant compte de leur avis, de la signature ou non du protocole. </a:t>
            </a:r>
          </a:p>
          <a:p>
            <a:r>
              <a:rPr lang="fr-FR" sz="1200" kern="1200" dirty="0" smtClean="0">
                <a:solidFill>
                  <a:schemeClr val="tx1"/>
                </a:solidFill>
                <a:effectLst/>
                <a:latin typeface="+mn-lt"/>
                <a:ea typeface="+mn-ea"/>
                <a:cs typeface="+mn-cs"/>
              </a:rPr>
              <a:t>Ne pas signer serait considérer que les mesures proposées sont insuffisantes par rapport aux attentes des personnels ; signer serait considérer que l'action syndicale a payé et qu'il faut « engranger » ces premières mesures.</a:t>
            </a:r>
            <a:r>
              <a:rPr lang="fr-FR" sz="1200" strike="sngStrike" kern="1200" dirty="0" smtClean="0">
                <a:solidFill>
                  <a:schemeClr val="tx1"/>
                </a:solidFill>
                <a:effectLst/>
                <a:latin typeface="+mn-lt"/>
                <a:ea typeface="+mn-ea"/>
                <a:cs typeface="+mn-cs"/>
              </a:rPr>
              <a:t/>
            </a:r>
            <a:br>
              <a:rPr lang="fr-FR" sz="1200" strike="sngStrike" kern="1200" dirty="0" smtClean="0">
                <a:solidFill>
                  <a:schemeClr val="tx1"/>
                </a:solidFill>
                <a:effectLst/>
                <a:latin typeface="+mn-lt"/>
                <a:ea typeface="+mn-ea"/>
                <a:cs typeface="+mn-cs"/>
              </a:rPr>
            </a:b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Quel que soit le choix qui sera fait, la FSU ne donnera pas un blanc seing au gouvernement et construira les mobilisations avec les personnels pour de nouveaux acquis.</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Acter des mesures partielles avec l’ambition de les voir améliorées et celle de combattre les dérives potentielles ne peut se faire qu’avec eux.</a:t>
            </a:r>
          </a:p>
          <a:p>
            <a:pPr lvl="0"/>
            <a:endParaRPr lang="fr-FR" dirty="0"/>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2</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Encore plus l’axe 1 que l’axe 2, la plupart des mesures de l’accord sont renvoyées à des groupes de travail par ministère et par versant</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 chapitre est consacré aux questions statutaires (FPT reçus-collés, volonté</a:t>
            </a:r>
            <a:r>
              <a:rPr lang="fr-FR" sz="1200" kern="1200" baseline="0" dirty="0" smtClean="0">
                <a:solidFill>
                  <a:schemeClr val="tx1"/>
                </a:solidFill>
                <a:effectLst/>
                <a:latin typeface="+mn-lt"/>
                <a:ea typeface="+mn-ea"/>
                <a:cs typeface="+mn-cs"/>
              </a:rPr>
              <a:t> d’harmonisation entre 3 versants</a:t>
            </a:r>
            <a:r>
              <a:rPr lang="fr-FR" sz="1200" kern="1200" dirty="0" smtClean="0">
                <a:solidFill>
                  <a:schemeClr val="tx1"/>
                </a:solidFill>
                <a:effectLst/>
                <a:latin typeface="+mn-lt"/>
                <a:ea typeface="+mn-ea"/>
                <a:cs typeface="+mn-cs"/>
              </a:rPr>
              <a:t>), au recrutement (réaffirmation de la place du concours), à l’attractivité des emplois</a:t>
            </a:r>
            <a:r>
              <a:rPr lang="fr-FR" sz="1200" kern="1200" baseline="0" dirty="0" smtClean="0">
                <a:solidFill>
                  <a:schemeClr val="tx1"/>
                </a:solidFill>
                <a:effectLst/>
                <a:latin typeface="+mn-lt"/>
                <a:ea typeface="+mn-ea"/>
                <a:cs typeface="+mn-cs"/>
              </a:rPr>
              <a:t> (développé plus loin)</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transpositions à l’Education Nationale ne sont pas connues, mais il importera d’être attentif aux évolutions et aux questions soulevées par la réorganisation territoriale par exemple.</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t>
            </a:r>
            <a:r>
              <a:rPr lang="fr-FR" sz="1200" u="sng" kern="1200" dirty="0" smtClean="0">
                <a:solidFill>
                  <a:schemeClr val="tx1"/>
                </a:solidFill>
                <a:effectLst/>
                <a:latin typeface="+mn-lt"/>
                <a:ea typeface="+mn-ea"/>
                <a:cs typeface="+mn-cs"/>
              </a:rPr>
              <a:t>Dans la question 1, les personnels doivent donner leur appréciation sur cet ensemble de principes généraux qui vont plutôt dans le sens des mandats de la FSU.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Deux points à décliner par la suite concerneront particulièrement les enseignants : le réexamen du dispositif de l’indemnité de résidence et la mise en place de dispositifs d’attractivité pour pourvoir les postes situés dans les territoires les plus difficiles, actuellement reconnue par des avantages spécifiques d’ancienneté dans quelques zones classées « prévention violence ».</a:t>
            </a:r>
            <a:r>
              <a:rPr lang="fr-FR" sz="1200" kern="1200" dirty="0" smtClean="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3</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Transformation d’une partie des indemnités en points d’indice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Pour les enseignants, 9 points d’indice seront attribués au titre de la transformation des indemnités en points, sur la base de la plus petite indemnité existante dans la catégorie A : l’ISAE des enseignants des écoles (soit 400 €). Cette transformation va très légèrement améliorer le montant des pensions à venir mais laissera inchangée la rémunération des enseignants.</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Dans la question 2, les personnels doivent donner leur appréciation sur cette transformation, qui, si elle va dans le sens des revendications de la FSU, reste d’ampleur très limitée. Le projet d’accord envisage une seconde étape mais sans mentionner d’échéance précise.  </a:t>
            </a:r>
          </a:p>
          <a:p>
            <a:endParaRPr lang="fr-FR" sz="1200" u="sng" kern="1200" dirty="0" smtClean="0">
              <a:solidFill>
                <a:schemeClr val="tx1"/>
              </a:solidFill>
              <a:effectLst/>
              <a:latin typeface="+mn-lt"/>
              <a:ea typeface="+mn-ea"/>
              <a:cs typeface="+mn-cs"/>
            </a:endParaRPr>
          </a:p>
          <a:p>
            <a:r>
              <a:rPr lang="fr-FR" sz="1200" u="none" kern="1200" dirty="0" smtClean="0">
                <a:solidFill>
                  <a:schemeClr val="tx1"/>
                </a:solidFill>
                <a:effectLst/>
                <a:latin typeface="+mn-lt"/>
                <a:ea typeface="+mn-ea"/>
                <a:cs typeface="+mn-cs"/>
              </a:rPr>
              <a:t>Attention si l’ISAE monte pas en charge d’ici 2018 (il faut l’aligner sur l’ISOE), elle va disparaitre</a:t>
            </a:r>
            <a:endParaRPr lang="fr-FR" sz="1200" u="none"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4</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Revalorisation de la grille A type</a:t>
            </a:r>
            <a:endParaRPr lang="fr-FR" sz="1200"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 Les corps enseignants bénéficieront de revalorisations analogues à celles dont bénéficieront les attachés.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Cela pourrait se traduire par une revalorisation des grilles de salaires des enseignants selon le tableau suivant, qui est une hypothèse de travail : </a:t>
            </a:r>
          </a:p>
          <a:p>
            <a:r>
              <a:rPr lang="fr-FR" sz="1200" kern="1200" dirty="0" smtClean="0">
                <a:solidFill>
                  <a:schemeClr val="tx1"/>
                </a:solidFill>
                <a:effectLst/>
                <a:latin typeface="+mn-lt"/>
                <a:ea typeface="+mn-ea"/>
                <a:cs typeface="+mn-cs"/>
              </a:rPr>
              <a:t> </a:t>
            </a:r>
            <a:r>
              <a:rPr lang="fr-FR" sz="1200" u="none" strike="noStrike"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L’impact sur les pensions de la revalorisation de la grille conjugué avec l’intégration de 9 points d’indemnités en points d’indice serait le suivant :</a:t>
            </a:r>
          </a:p>
          <a:p>
            <a:r>
              <a:rPr lang="fr-FR" sz="1200" u="none" strike="noStrike"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Dans la question 5, les personnels doivent donner leur appréciation sur cette revalorisation des grilles.</a:t>
            </a:r>
          </a:p>
          <a:p>
            <a:endParaRPr lang="fr-FR" sz="1200" u="sng" kern="1200" dirty="0" smtClean="0">
              <a:solidFill>
                <a:schemeClr val="tx1"/>
              </a:solidFill>
              <a:effectLst/>
              <a:latin typeface="+mn-lt"/>
              <a:ea typeface="+mn-ea"/>
              <a:cs typeface="+mn-cs"/>
            </a:endParaRPr>
          </a:p>
          <a:p>
            <a:pPr lvl="0"/>
            <a:r>
              <a:rPr lang="fr-FR" sz="1200" b="1" kern="1200" dirty="0" smtClean="0">
                <a:solidFill>
                  <a:schemeClr val="tx1"/>
                </a:solidFill>
                <a:effectLst/>
                <a:latin typeface="+mn-lt"/>
                <a:ea typeface="+mn-ea"/>
                <a:cs typeface="+mn-cs"/>
              </a:rPr>
              <a:t>Calendrier de la revalorisation</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calendrier se présente en 2 étapes : transformation des primes en points d’indice entre 2017 et 2018 ; revalorisation des grilles entre 2017 et 2020.</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La question 6 demande aux personnels leur appréciation sur ce calendrier renvoyant les premières mesures de revalorisation en 2017 </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5</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Harmonisation des déroulements de carrière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Une carrière complète devra se dérouler sur au moins 2 grades (classe normale, hors classe) ce qui signifie que tous les enseignants accèderont à la hors classe. Pour la FSU, cela doit se traduire par la possibilité pour tous les enseignants d’en atteindre l’indice terminal en fin de carrière.</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Dans la question 3, les personnels doivent donner leur appréciation sur cet engagement qui restera ensuite à être décliné concrètement dans l’Education nationale.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En parallèle, cela acte aussi la création d’un nouveau grade, ressemblant fortement au GRAF dévoilé lors des chantiers métiers, ouvert </a:t>
            </a:r>
            <a:r>
              <a:rPr lang="fr-FR" sz="1200" i="1" kern="1200" dirty="0" smtClean="0">
                <a:solidFill>
                  <a:schemeClr val="tx1"/>
                </a:solidFill>
                <a:effectLst/>
                <a:latin typeface="+mn-lt"/>
                <a:ea typeface="+mn-ea"/>
                <a:cs typeface="+mn-cs"/>
              </a:rPr>
              <a:t>« aux agents ayant fait preuve d’une valeur professionnelle exceptionnelle »</a:t>
            </a:r>
            <a:r>
              <a:rPr lang="fr-FR" sz="1200" kern="1200" dirty="0" smtClean="0">
                <a:solidFill>
                  <a:schemeClr val="tx1"/>
                </a:solidFill>
                <a:effectLst/>
                <a:latin typeface="+mn-lt"/>
                <a:ea typeface="+mn-ea"/>
                <a:cs typeface="+mn-cs"/>
              </a:rPr>
              <a:t> ou ayant assuré des fonctions particulières.</a:t>
            </a:r>
          </a:p>
          <a:p>
            <a:r>
              <a:rPr lang="fr-FR" sz="1200" kern="1200" dirty="0" smtClean="0">
                <a:solidFill>
                  <a:schemeClr val="tx1"/>
                </a:solidFill>
                <a:effectLst/>
                <a:latin typeface="+mn-lt"/>
                <a:ea typeface="+mn-ea"/>
                <a:cs typeface="+mn-cs"/>
              </a:rPr>
              <a:t>Indice 963</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Dans la question 4, les personnels doivent donner leur appréciation sur la création de ce nouveau grade dont l’accès sera exclusivement soumis au bon vouloir de la hiérarchie  et à priori destiné à certaines fonctions comme les directeurs d’ école ou les conseillers pédagogiques à l’affectation en éducation prioritaire et aux agents faisant preuve d'une "valeur professionnelle exceptionnelle".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6</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Harmonisation des durées de carrière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projet d’accord évoque une cadence unique d’avancement d’échelon, pouvant être accélérée ou exceptionnellement ralentie. Actuellement, les enseignants ont l’avancement le plus défavorable de toute la Fonction publique avec 3 rythmes différents et des durées dans l’échelon pouvant être supérieures à 4 ans, voire 5 ans.</a:t>
            </a:r>
          </a:p>
          <a:p>
            <a:r>
              <a:rPr lang="fr-FR" sz="1200" kern="1200" dirty="0" smtClean="0">
                <a:solidFill>
                  <a:schemeClr val="tx1"/>
                </a:solidFill>
                <a:effectLst/>
                <a:latin typeface="+mn-lt"/>
                <a:ea typeface="+mn-ea"/>
                <a:cs typeface="+mn-cs"/>
              </a:rPr>
              <a:t> </a:t>
            </a:r>
          </a:p>
          <a:p>
            <a:pPr lvl="0"/>
            <a:r>
              <a:rPr lang="fr-FR" sz="1200" b="1" kern="1200" dirty="0" smtClean="0">
                <a:solidFill>
                  <a:schemeClr val="tx1"/>
                </a:solidFill>
                <a:effectLst/>
                <a:latin typeface="+mn-lt"/>
                <a:ea typeface="+mn-ea"/>
                <a:cs typeface="+mn-cs"/>
              </a:rPr>
              <a:t>Appréciation de la valeur professionnelle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Une harmonisation des modalités est souhaitée : actuellement les enseignants sont notés sur leur pratique professionnelle quand, dans le même temps, les autres fonctionnaires sont évalués lors d’un entretien professionnel.</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7</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La déclinaison pour l’Education Nationale de ce projet d’accord qui concerne toute la Fonction publique est remise à des groupes de travail ultérieurs. Autrement dit, tant sur l’axe 1 que sur l’axe 2, il demeure encore beaucoup d’inconnues.</a:t>
            </a:r>
          </a:p>
          <a:p>
            <a:r>
              <a:rPr lang="fr-FR" sz="1200" kern="1200" dirty="0" smtClean="0">
                <a:solidFill>
                  <a:schemeClr val="tx1"/>
                </a:solidFill>
                <a:effectLst/>
                <a:latin typeface="+mn-lt"/>
                <a:ea typeface="+mn-ea"/>
                <a:cs typeface="+mn-cs"/>
              </a:rPr>
              <a:t>Comité de suivi avec les signataires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On le voit, ce projet d’accord ne répond que partiellement à nos attentes en terme de revalorisation. Par ailleurs le calendrier de mise en œuvre ne débute qu’en 2017 et est étalé sur quatre ans. Dans le même temps, il ne sera mis en œuvre que s’il recueille un avis majoritaire. La question qui se pose à nous est d'apprécier l’attente de la profession quant à notre positionnement.</a:t>
            </a:r>
          </a:p>
          <a:p>
            <a:r>
              <a:rPr lang="fr-FR" sz="1200" kern="1200" dirty="0" smtClean="0">
                <a:solidFill>
                  <a:schemeClr val="tx1"/>
                </a:solidFill>
                <a:effectLst/>
                <a:latin typeface="+mn-lt"/>
                <a:ea typeface="+mn-ea"/>
                <a:cs typeface="+mn-cs"/>
              </a:rPr>
              <a:t>C’est le sens de la consultation que nous avons mise en place.</a:t>
            </a:r>
          </a:p>
          <a:p>
            <a:r>
              <a:rPr lang="fr-FR" sz="1200" kern="1200" dirty="0" smtClean="0">
                <a:solidFill>
                  <a:schemeClr val="tx1"/>
                </a:solidFill>
                <a:effectLst/>
                <a:latin typeface="+mn-lt"/>
                <a:ea typeface="+mn-ea"/>
                <a:cs typeface="+mn-cs"/>
              </a:rPr>
              <a:t> </a:t>
            </a:r>
          </a:p>
          <a:p>
            <a:r>
              <a:rPr lang="fr-FR" sz="1200" b="1" u="sng" kern="1200" dirty="0" smtClean="0">
                <a:solidFill>
                  <a:schemeClr val="tx1"/>
                </a:solidFill>
                <a:effectLst/>
                <a:latin typeface="+mn-lt"/>
                <a:ea typeface="+mn-ea"/>
                <a:cs typeface="+mn-cs"/>
              </a:rPr>
              <a:t>Consultation FSU :</a:t>
            </a:r>
            <a:r>
              <a:rPr lang="fr-FR" sz="1200" u="sng" kern="1200" dirty="0" smtClean="0">
                <a:solidFill>
                  <a:schemeClr val="tx1"/>
                </a:solidFill>
                <a:effectLst/>
                <a:latin typeface="+mn-lt"/>
                <a:ea typeface="+mn-ea"/>
                <a:cs typeface="+mn-cs"/>
              </a:rPr>
              <a:t> Dans la question 7, les personnels doivent donner leur appréciation globale sur cet accord. </a:t>
            </a:r>
          </a:p>
          <a:p>
            <a:r>
              <a:rPr lang="fr-FR" sz="1200" u="sng" kern="1200" dirty="0" smtClean="0">
                <a:solidFill>
                  <a:schemeClr val="tx1"/>
                </a:solidFill>
                <a:effectLst/>
                <a:latin typeface="+mn-lt"/>
                <a:ea typeface="+mn-ea"/>
                <a:cs typeface="+mn-cs"/>
              </a:rPr>
              <a:t>Dans la question 8, ils doivent prioriser la revendication qui leur semble la plus importante, entre l’augmentation du point d’indice, la revalorisation de la carrière et la hausse des indemnités.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Enfin dans la question 9, la question des modalités d’action est posée aux personnels, qui peuvent être également celles dans lesquelles ils sont prêts à s’engager.</a:t>
            </a: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8</a:t>
            </a:fld>
            <a:endParaRPr lang="fr-FR"/>
          </a:p>
        </p:txBody>
      </p:sp>
    </p:spTree>
    <p:extLst>
      <p:ext uri="{BB962C8B-B14F-4D97-AF65-F5344CB8AC3E}">
        <p14:creationId xmlns:p14="http://schemas.microsoft.com/office/powerpoint/2010/main" val="1328658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L’examen de la revalorisation du point d’indice, gelé depuis 2010 et que la FSU réclamait comme point de départ des discussions, sera à l’ordre du jour d’une discussion salariale en février 2016 « au vu des indicateurs économiques », et si le projet d’accord recueille une majorité de signatures.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Si la </a:t>
            </a:r>
            <a:r>
              <a:rPr lang="fr-FR" sz="1200" kern="1200" dirty="0" err="1" smtClean="0">
                <a:solidFill>
                  <a:schemeClr val="tx1"/>
                </a:solidFill>
                <a:effectLst/>
                <a:latin typeface="+mn-lt"/>
                <a:ea typeface="+mn-ea"/>
                <a:cs typeface="+mn-cs"/>
              </a:rPr>
              <a:t>revalo</a:t>
            </a:r>
            <a:r>
              <a:rPr lang="fr-FR" sz="1200" kern="1200" dirty="0" smtClean="0">
                <a:solidFill>
                  <a:schemeClr val="tx1"/>
                </a:solidFill>
                <a:effectLst/>
                <a:latin typeface="+mn-lt"/>
                <a:ea typeface="+mn-ea"/>
                <a:cs typeface="+mn-cs"/>
              </a:rPr>
              <a:t> des grilles se fait à</a:t>
            </a:r>
            <a:r>
              <a:rPr lang="fr-FR" sz="1200" kern="1200" baseline="0" dirty="0" smtClean="0">
                <a:solidFill>
                  <a:schemeClr val="tx1"/>
                </a:solidFill>
                <a:effectLst/>
                <a:latin typeface="+mn-lt"/>
                <a:ea typeface="+mn-ea"/>
                <a:cs typeface="+mn-cs"/>
              </a:rPr>
              <a:t> valeur du point d’indice constant, elle sera rapidement rattrapée et « mangée » par l’inflation</a:t>
            </a:r>
          </a:p>
          <a:p>
            <a:r>
              <a:rPr lang="fr-FR" sz="1200" kern="1200" baseline="0" dirty="0" smtClean="0">
                <a:solidFill>
                  <a:schemeClr val="tx1"/>
                </a:solidFill>
                <a:effectLst/>
                <a:latin typeface="+mn-lt"/>
                <a:ea typeface="+mn-ea"/>
                <a:cs typeface="+mn-cs"/>
              </a:rPr>
              <a:t>Revendication FSU : rattrapage des pertes </a:t>
            </a:r>
          </a:p>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95A0073-A99A-9146-9AF8-A51FBC6D832F}" type="slidenum">
              <a:rPr lang="fr-FR" smtClean="0"/>
              <a:t>9</a:t>
            </a:fld>
            <a:endParaRPr lang="fr-FR"/>
          </a:p>
        </p:txBody>
      </p:sp>
    </p:spTree>
    <p:extLst>
      <p:ext uri="{BB962C8B-B14F-4D97-AF65-F5344CB8AC3E}">
        <p14:creationId xmlns:p14="http://schemas.microsoft.com/office/powerpoint/2010/main" val="1328658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7C4175D-86EC-8C4B-B692-D5EC3F385DEB}" type="datetime1">
              <a:rPr lang="fr-FR" smtClean="0"/>
              <a:t>27/08/15</a:t>
            </a:fld>
            <a:endParaRPr lang="fr-FR"/>
          </a:p>
        </p:txBody>
      </p:sp>
      <p:sp>
        <p:nvSpPr>
          <p:cNvPr id="5" name="Espace réservé du pied de page 4"/>
          <p:cNvSpPr>
            <a:spLocks noGrp="1"/>
          </p:cNvSpPr>
          <p:nvPr>
            <p:ph type="ftr" sz="quarter" idx="11"/>
          </p:nvPr>
        </p:nvSpPr>
        <p:spPr/>
        <p:txBody>
          <a:bodyPr/>
          <a:lstStyle/>
          <a:p>
            <a:r>
              <a:rPr lang="fr-FR" smtClean="0"/>
              <a:t>SNUipp-FSU septembre 2013</a:t>
            </a:r>
            <a:endParaRPr lang="fr-FR"/>
          </a:p>
        </p:txBody>
      </p:sp>
      <p:sp>
        <p:nvSpPr>
          <p:cNvPr id="6" name="Espace réservé du numéro de diapositive 5"/>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110483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BA9FDB-1375-3049-9D6C-F1545832D0D7}" type="datetime1">
              <a:rPr lang="fr-FR" smtClean="0"/>
              <a:t>27/08/15</a:t>
            </a:fld>
            <a:endParaRPr lang="fr-FR"/>
          </a:p>
        </p:txBody>
      </p:sp>
      <p:sp>
        <p:nvSpPr>
          <p:cNvPr id="5" name="Espace réservé du pied de page 4"/>
          <p:cNvSpPr>
            <a:spLocks noGrp="1"/>
          </p:cNvSpPr>
          <p:nvPr>
            <p:ph type="ftr" sz="quarter" idx="11"/>
          </p:nvPr>
        </p:nvSpPr>
        <p:spPr/>
        <p:txBody>
          <a:bodyPr/>
          <a:lstStyle/>
          <a:p>
            <a:r>
              <a:rPr lang="fr-FR" smtClean="0"/>
              <a:t>SNUipp-FSU septembre 2013</a:t>
            </a:r>
            <a:endParaRPr lang="fr-FR"/>
          </a:p>
        </p:txBody>
      </p:sp>
      <p:sp>
        <p:nvSpPr>
          <p:cNvPr id="6" name="Espace réservé du numéro de diapositive 5"/>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175189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CA7036-3E84-CD46-BBE3-E57107C2779B}" type="datetime1">
              <a:rPr lang="fr-FR" smtClean="0"/>
              <a:t>27/08/15</a:t>
            </a:fld>
            <a:endParaRPr lang="fr-FR"/>
          </a:p>
        </p:txBody>
      </p:sp>
      <p:sp>
        <p:nvSpPr>
          <p:cNvPr id="5" name="Espace réservé du pied de page 4"/>
          <p:cNvSpPr>
            <a:spLocks noGrp="1"/>
          </p:cNvSpPr>
          <p:nvPr>
            <p:ph type="ftr" sz="quarter" idx="11"/>
          </p:nvPr>
        </p:nvSpPr>
        <p:spPr/>
        <p:txBody>
          <a:bodyPr/>
          <a:lstStyle/>
          <a:p>
            <a:r>
              <a:rPr lang="fr-FR" smtClean="0"/>
              <a:t>SNUipp-FSU septembre 2013</a:t>
            </a:r>
            <a:endParaRPr lang="fr-FR"/>
          </a:p>
        </p:txBody>
      </p:sp>
      <p:sp>
        <p:nvSpPr>
          <p:cNvPr id="6" name="Espace réservé du numéro de diapositive 5"/>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11145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F8D455-7351-7947-B344-A9DC9504DA43}" type="datetime1">
              <a:rPr lang="fr-FR" smtClean="0"/>
              <a:t>27/08/15</a:t>
            </a:fld>
            <a:endParaRPr lang="fr-FR"/>
          </a:p>
        </p:txBody>
      </p:sp>
      <p:sp>
        <p:nvSpPr>
          <p:cNvPr id="5" name="Espace réservé du pied de page 4"/>
          <p:cNvSpPr>
            <a:spLocks noGrp="1"/>
          </p:cNvSpPr>
          <p:nvPr>
            <p:ph type="ftr" sz="quarter" idx="11"/>
          </p:nvPr>
        </p:nvSpPr>
        <p:spPr/>
        <p:txBody>
          <a:bodyPr/>
          <a:lstStyle/>
          <a:p>
            <a:r>
              <a:rPr lang="fr-FR" smtClean="0"/>
              <a:t>SNUipp-FSU septembre 2013</a:t>
            </a:r>
            <a:endParaRPr lang="fr-FR"/>
          </a:p>
        </p:txBody>
      </p:sp>
      <p:sp>
        <p:nvSpPr>
          <p:cNvPr id="6" name="Espace réservé du numéro de diapositive 5"/>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260485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562BD9-EBB6-0A46-9807-EAE33789CE06}" type="datetime1">
              <a:rPr lang="fr-FR" smtClean="0"/>
              <a:t>27/08/15</a:t>
            </a:fld>
            <a:endParaRPr lang="fr-FR"/>
          </a:p>
        </p:txBody>
      </p:sp>
      <p:sp>
        <p:nvSpPr>
          <p:cNvPr id="5" name="Espace réservé du pied de page 4"/>
          <p:cNvSpPr>
            <a:spLocks noGrp="1"/>
          </p:cNvSpPr>
          <p:nvPr>
            <p:ph type="ftr" sz="quarter" idx="11"/>
          </p:nvPr>
        </p:nvSpPr>
        <p:spPr/>
        <p:txBody>
          <a:bodyPr/>
          <a:lstStyle/>
          <a:p>
            <a:r>
              <a:rPr lang="fr-FR" smtClean="0"/>
              <a:t>SNUipp-FSU septembre 2013</a:t>
            </a:r>
            <a:endParaRPr lang="fr-FR"/>
          </a:p>
        </p:txBody>
      </p:sp>
      <p:sp>
        <p:nvSpPr>
          <p:cNvPr id="6" name="Espace réservé du numéro de diapositive 5"/>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386363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31D4D6-E6CE-5C42-AC16-95F77E883BA1}" type="datetime1">
              <a:rPr lang="fr-FR" smtClean="0"/>
              <a:t>27/08/15</a:t>
            </a:fld>
            <a:endParaRPr lang="fr-FR"/>
          </a:p>
        </p:txBody>
      </p:sp>
      <p:sp>
        <p:nvSpPr>
          <p:cNvPr id="6" name="Espace réservé du pied de page 5"/>
          <p:cNvSpPr>
            <a:spLocks noGrp="1"/>
          </p:cNvSpPr>
          <p:nvPr>
            <p:ph type="ftr" sz="quarter" idx="11"/>
          </p:nvPr>
        </p:nvSpPr>
        <p:spPr/>
        <p:txBody>
          <a:bodyPr/>
          <a:lstStyle/>
          <a:p>
            <a:r>
              <a:rPr lang="fr-FR" smtClean="0"/>
              <a:t>SNUipp-FSU septembre 2013</a:t>
            </a:r>
            <a:endParaRPr lang="fr-FR"/>
          </a:p>
        </p:txBody>
      </p:sp>
      <p:sp>
        <p:nvSpPr>
          <p:cNvPr id="7" name="Espace réservé du numéro de diapositive 6"/>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122630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90CFBF4-4E25-6D44-A9F3-DAB2C41DCFD5}" type="datetime1">
              <a:rPr lang="fr-FR" smtClean="0"/>
              <a:t>27/08/15</a:t>
            </a:fld>
            <a:endParaRPr lang="fr-FR"/>
          </a:p>
        </p:txBody>
      </p:sp>
      <p:sp>
        <p:nvSpPr>
          <p:cNvPr id="8" name="Espace réservé du pied de page 7"/>
          <p:cNvSpPr>
            <a:spLocks noGrp="1"/>
          </p:cNvSpPr>
          <p:nvPr>
            <p:ph type="ftr" sz="quarter" idx="11"/>
          </p:nvPr>
        </p:nvSpPr>
        <p:spPr/>
        <p:txBody>
          <a:bodyPr/>
          <a:lstStyle/>
          <a:p>
            <a:r>
              <a:rPr lang="fr-FR" smtClean="0"/>
              <a:t>SNUipp-FSU septembre 2013</a:t>
            </a:r>
            <a:endParaRPr lang="fr-FR"/>
          </a:p>
        </p:txBody>
      </p:sp>
      <p:sp>
        <p:nvSpPr>
          <p:cNvPr id="9" name="Espace réservé du numéro de diapositive 8"/>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48629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FA197BDF-4E22-B043-856A-9D06F05BD12C}" type="datetime1">
              <a:rPr lang="fr-FR" smtClean="0"/>
              <a:t>27/08/15</a:t>
            </a:fld>
            <a:endParaRPr lang="fr-FR"/>
          </a:p>
        </p:txBody>
      </p:sp>
      <p:sp>
        <p:nvSpPr>
          <p:cNvPr id="4" name="Espace réservé du pied de page 3"/>
          <p:cNvSpPr>
            <a:spLocks noGrp="1"/>
          </p:cNvSpPr>
          <p:nvPr>
            <p:ph type="ftr" sz="quarter" idx="11"/>
          </p:nvPr>
        </p:nvSpPr>
        <p:spPr/>
        <p:txBody>
          <a:bodyPr/>
          <a:lstStyle/>
          <a:p>
            <a:r>
              <a:rPr lang="fr-FR" smtClean="0"/>
              <a:t>SNUipp-FSU septembre 2013</a:t>
            </a:r>
            <a:endParaRPr lang="fr-FR"/>
          </a:p>
        </p:txBody>
      </p:sp>
      <p:sp>
        <p:nvSpPr>
          <p:cNvPr id="5" name="Espace réservé du numéro de diapositive 4"/>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195785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BFDD7E-8B81-DE47-9D7B-3FE4E9C616DC}" type="datetime1">
              <a:rPr lang="fr-FR" smtClean="0"/>
              <a:t>27/08/15</a:t>
            </a:fld>
            <a:endParaRPr lang="fr-FR"/>
          </a:p>
        </p:txBody>
      </p:sp>
      <p:sp>
        <p:nvSpPr>
          <p:cNvPr id="3" name="Espace réservé du pied de page 2"/>
          <p:cNvSpPr>
            <a:spLocks noGrp="1"/>
          </p:cNvSpPr>
          <p:nvPr>
            <p:ph type="ftr" sz="quarter" idx="11"/>
          </p:nvPr>
        </p:nvSpPr>
        <p:spPr/>
        <p:txBody>
          <a:bodyPr/>
          <a:lstStyle/>
          <a:p>
            <a:r>
              <a:rPr lang="fr-FR" smtClean="0"/>
              <a:t>SNUipp-FSU septembre 2013</a:t>
            </a:r>
            <a:endParaRPr lang="fr-FR"/>
          </a:p>
        </p:txBody>
      </p:sp>
      <p:sp>
        <p:nvSpPr>
          <p:cNvPr id="4" name="Espace réservé du numéro de diapositive 3"/>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303870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82C774-EAFE-A547-A24B-95FCDF554830}" type="datetime1">
              <a:rPr lang="fr-FR" smtClean="0"/>
              <a:t>27/08/15</a:t>
            </a:fld>
            <a:endParaRPr lang="fr-FR"/>
          </a:p>
        </p:txBody>
      </p:sp>
      <p:sp>
        <p:nvSpPr>
          <p:cNvPr id="6" name="Espace réservé du pied de page 5"/>
          <p:cNvSpPr>
            <a:spLocks noGrp="1"/>
          </p:cNvSpPr>
          <p:nvPr>
            <p:ph type="ftr" sz="quarter" idx="11"/>
          </p:nvPr>
        </p:nvSpPr>
        <p:spPr/>
        <p:txBody>
          <a:bodyPr/>
          <a:lstStyle/>
          <a:p>
            <a:r>
              <a:rPr lang="fr-FR" smtClean="0"/>
              <a:t>SNUipp-FSU septembre 2013</a:t>
            </a:r>
            <a:endParaRPr lang="fr-FR"/>
          </a:p>
        </p:txBody>
      </p:sp>
      <p:sp>
        <p:nvSpPr>
          <p:cNvPr id="7" name="Espace réservé du numéro de diapositive 6"/>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370680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7C94B01-E1D2-3245-B452-8D82740C3C93}" type="datetime1">
              <a:rPr lang="fr-FR" smtClean="0"/>
              <a:t>27/08/15</a:t>
            </a:fld>
            <a:endParaRPr lang="fr-FR"/>
          </a:p>
        </p:txBody>
      </p:sp>
      <p:sp>
        <p:nvSpPr>
          <p:cNvPr id="6" name="Espace réservé du pied de page 5"/>
          <p:cNvSpPr>
            <a:spLocks noGrp="1"/>
          </p:cNvSpPr>
          <p:nvPr>
            <p:ph type="ftr" sz="quarter" idx="11"/>
          </p:nvPr>
        </p:nvSpPr>
        <p:spPr/>
        <p:txBody>
          <a:bodyPr/>
          <a:lstStyle/>
          <a:p>
            <a:r>
              <a:rPr lang="fr-FR" smtClean="0"/>
              <a:t>SNUipp-FSU septembre 2013</a:t>
            </a:r>
            <a:endParaRPr lang="fr-FR"/>
          </a:p>
        </p:txBody>
      </p:sp>
      <p:sp>
        <p:nvSpPr>
          <p:cNvPr id="7" name="Espace réservé du numéro de diapositive 6"/>
          <p:cNvSpPr>
            <a:spLocks noGrp="1"/>
          </p:cNvSpPr>
          <p:nvPr>
            <p:ph type="sldNum" sz="quarter" idx="12"/>
          </p:nvPr>
        </p:nvSpPr>
        <p:spPr/>
        <p:txBody>
          <a:bodyPr/>
          <a:lstStyle/>
          <a:p>
            <a:fld id="{D1691BB7-A72E-BD4F-891D-483582F8982D}" type="slidenum">
              <a:rPr lang="fr-FR" smtClean="0"/>
              <a:t>‹#›</a:t>
            </a:fld>
            <a:endParaRPr lang="fr-FR"/>
          </a:p>
        </p:txBody>
      </p:sp>
    </p:spTree>
    <p:extLst>
      <p:ext uri="{BB962C8B-B14F-4D97-AF65-F5344CB8AC3E}">
        <p14:creationId xmlns:p14="http://schemas.microsoft.com/office/powerpoint/2010/main" val="3097956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B9C4C-17BF-C247-B4A4-53A45A072EC2}" type="datetime1">
              <a:rPr lang="fr-FR" smtClean="0"/>
              <a:t>27/08/15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SNUipp-FSU septembre 2013</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91BB7-A72E-BD4F-891D-483582F8982D}" type="slidenum">
              <a:rPr lang="fr-FR" smtClean="0"/>
              <a:t>‹#›</a:t>
            </a:fld>
            <a:endParaRPr lang="fr-FR"/>
          </a:p>
        </p:txBody>
      </p:sp>
    </p:spTree>
    <p:extLst>
      <p:ext uri="{BB962C8B-B14F-4D97-AF65-F5344CB8AC3E}">
        <p14:creationId xmlns:p14="http://schemas.microsoft.com/office/powerpoint/2010/main" val="3700023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2" name="Titre 1"/>
          <p:cNvSpPr>
            <a:spLocks noGrp="1"/>
          </p:cNvSpPr>
          <p:nvPr>
            <p:ph type="ctrTitle"/>
          </p:nvPr>
        </p:nvSpPr>
        <p:spPr>
          <a:xfrm>
            <a:off x="226554" y="1089371"/>
            <a:ext cx="8917446" cy="1913785"/>
          </a:xfrm>
        </p:spPr>
        <p:txBody>
          <a:bodyPr anchor="t">
            <a:normAutofit/>
          </a:bodyPr>
          <a:lstStyle/>
          <a:p>
            <a:r>
              <a:rPr lang="fr-FR" sz="6000" b="1" dirty="0" smtClean="0">
                <a:latin typeface="Cambria"/>
                <a:cs typeface="Cambria"/>
              </a:rPr>
              <a:t>PPCR</a:t>
            </a:r>
            <a:r>
              <a:rPr lang="fr-FR" sz="4800" b="1" dirty="0" smtClean="0">
                <a:latin typeface="Cambria"/>
                <a:cs typeface="Cambria"/>
              </a:rPr>
              <a:t/>
            </a:r>
            <a:br>
              <a:rPr lang="fr-FR" sz="4800" b="1" dirty="0" smtClean="0">
                <a:latin typeface="Cambria"/>
                <a:cs typeface="Cambria"/>
              </a:rPr>
            </a:br>
            <a:endParaRPr lang="fr-FR" sz="4800" b="1" dirty="0">
              <a:solidFill>
                <a:srgbClr val="660066"/>
              </a:solidFill>
              <a:latin typeface="Cambria"/>
              <a:cs typeface="Cambria"/>
            </a:endParaRP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54" y="2803364"/>
            <a:ext cx="4716672" cy="3959675"/>
          </a:xfrm>
          <a:prstGeom prst="rect">
            <a:avLst/>
          </a:prstGeom>
        </p:spPr>
      </p:pic>
      <p:sp>
        <p:nvSpPr>
          <p:cNvPr id="10" name="Triangle isocèle 9"/>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3" name="ZoneTexte 2"/>
          <p:cNvSpPr txBox="1"/>
          <p:nvPr/>
        </p:nvSpPr>
        <p:spPr>
          <a:xfrm>
            <a:off x="4391732" y="2051047"/>
            <a:ext cx="3903038" cy="2308324"/>
          </a:xfrm>
          <a:prstGeom prst="rect">
            <a:avLst/>
          </a:prstGeom>
          <a:noFill/>
        </p:spPr>
        <p:txBody>
          <a:bodyPr wrap="square" rtlCol="0">
            <a:spAutoFit/>
          </a:bodyPr>
          <a:lstStyle/>
          <a:p>
            <a:pPr algn="ctr"/>
            <a:r>
              <a:rPr lang="fr-FR" sz="4800" b="1" dirty="0">
                <a:solidFill>
                  <a:srgbClr val="660066"/>
                </a:solidFill>
                <a:latin typeface="Cambria"/>
                <a:cs typeface="Cambria"/>
              </a:rPr>
              <a:t>décryptage </a:t>
            </a:r>
            <a:br>
              <a:rPr lang="fr-FR" sz="4800" b="1" dirty="0">
                <a:solidFill>
                  <a:srgbClr val="660066"/>
                </a:solidFill>
                <a:latin typeface="Cambria"/>
                <a:cs typeface="Cambria"/>
              </a:rPr>
            </a:br>
            <a:r>
              <a:rPr lang="fr-FR" sz="4800" b="1" dirty="0">
                <a:solidFill>
                  <a:srgbClr val="660066"/>
                </a:solidFill>
                <a:latin typeface="Cambria"/>
                <a:cs typeface="Cambria"/>
              </a:rPr>
              <a:t>du projet d’accord</a:t>
            </a:r>
            <a:endParaRPr lang="fr-FR" sz="4800" dirty="0"/>
          </a:p>
        </p:txBody>
      </p:sp>
    </p:spTree>
    <p:extLst>
      <p:ext uri="{BB962C8B-B14F-4D97-AF65-F5344CB8AC3E}">
        <p14:creationId xmlns:p14="http://schemas.microsoft.com/office/powerpoint/2010/main" val="66621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Consultation</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9" y="1200598"/>
            <a:ext cx="7309040" cy="707886"/>
          </a:xfrm>
          <a:prstGeom prst="rect">
            <a:avLst/>
          </a:prstGeom>
          <a:noFill/>
        </p:spPr>
        <p:txBody>
          <a:bodyPr wrap="square" rtlCol="0">
            <a:spAutoFit/>
          </a:bodyPr>
          <a:lstStyle/>
          <a:p>
            <a:pPr algn="ctr"/>
            <a:r>
              <a:rPr lang="fr-FR" sz="4000" b="1" i="1" dirty="0">
                <a:solidFill>
                  <a:srgbClr val="660066"/>
                </a:solidFill>
                <a:latin typeface="Cambria"/>
                <a:cs typeface="Cambria"/>
              </a:rPr>
              <a:t>d</a:t>
            </a:r>
            <a:r>
              <a:rPr lang="fr-FR" sz="4000" b="1" i="1" dirty="0" smtClean="0">
                <a:solidFill>
                  <a:srgbClr val="660066"/>
                </a:solidFill>
                <a:latin typeface="Cambria"/>
                <a:cs typeface="Cambria"/>
              </a:rPr>
              <a:t>es collègues</a:t>
            </a: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11" name="ZoneTexte 10"/>
          <p:cNvSpPr txBox="1"/>
          <p:nvPr/>
        </p:nvSpPr>
        <p:spPr>
          <a:xfrm>
            <a:off x="945437" y="2074047"/>
            <a:ext cx="7727223" cy="769441"/>
          </a:xfrm>
          <a:prstGeom prst="rect">
            <a:avLst/>
          </a:prstGeom>
          <a:noFill/>
        </p:spPr>
        <p:txBody>
          <a:bodyPr wrap="square" rtlCol="0">
            <a:spAutoFit/>
          </a:bodyPr>
          <a:lstStyle/>
          <a:p>
            <a:pPr algn="ctr"/>
            <a:r>
              <a:rPr lang="fr-FR" sz="4400" dirty="0">
                <a:solidFill>
                  <a:srgbClr val="3366FF"/>
                </a:solidFill>
                <a:latin typeface="Cambria"/>
                <a:cs typeface="Cambria"/>
              </a:rPr>
              <a:t>http://</a:t>
            </a:r>
            <a:r>
              <a:rPr lang="fr-FR" sz="4400" dirty="0" err="1">
                <a:solidFill>
                  <a:srgbClr val="3366FF"/>
                </a:solidFill>
                <a:latin typeface="Cambria"/>
                <a:cs typeface="Cambria"/>
              </a:rPr>
              <a:t>consultppcr.fr</a:t>
            </a:r>
            <a:endParaRPr lang="fr-FR" sz="4400" dirty="0" smtClean="0">
              <a:solidFill>
                <a:srgbClr val="3366FF"/>
              </a:solidFill>
              <a:latin typeface="Cambria"/>
              <a:cs typeface="Cambria"/>
            </a:endParaRPr>
          </a:p>
        </p:txBody>
      </p:sp>
      <p:pic>
        <p:nvPicPr>
          <p:cNvPr id="5" name="Image 4" descr="logo-p.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6374" y="3144030"/>
            <a:ext cx="4465355" cy="3748693"/>
          </a:xfrm>
          <a:prstGeom prst="rect">
            <a:avLst/>
          </a:prstGeom>
        </p:spPr>
      </p:pic>
    </p:spTree>
    <p:extLst>
      <p:ext uri="{BB962C8B-B14F-4D97-AF65-F5344CB8AC3E}">
        <p14:creationId xmlns:p14="http://schemas.microsoft.com/office/powerpoint/2010/main" val="1583921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Projet d’accord</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7" name="ZoneTexte 6"/>
          <p:cNvSpPr txBox="1"/>
          <p:nvPr/>
        </p:nvSpPr>
        <p:spPr>
          <a:xfrm>
            <a:off x="945438" y="2681870"/>
            <a:ext cx="7270766" cy="4062651"/>
          </a:xfrm>
          <a:prstGeom prst="rect">
            <a:avLst/>
          </a:prstGeom>
          <a:noFill/>
        </p:spPr>
        <p:txBody>
          <a:bodyPr wrap="square" rtlCol="0">
            <a:spAutoFit/>
          </a:bodyPr>
          <a:lstStyle/>
          <a:p>
            <a:pPr marL="571500" indent="-571500">
              <a:lnSpc>
                <a:spcPct val="120000"/>
              </a:lnSpc>
              <a:buFont typeface="Arial"/>
              <a:buChar char="•"/>
            </a:pPr>
            <a:r>
              <a:rPr lang="fr-FR" sz="3600" dirty="0">
                <a:latin typeface="Cambria"/>
                <a:cs typeface="Cambria"/>
              </a:rPr>
              <a:t>u</a:t>
            </a:r>
            <a:r>
              <a:rPr lang="fr-FR" sz="3600" dirty="0" smtClean="0">
                <a:latin typeface="Cambria"/>
                <a:cs typeface="Cambria"/>
              </a:rPr>
              <a:t>n an de réunions/négociations</a:t>
            </a:r>
          </a:p>
          <a:p>
            <a:pPr marL="571500" indent="-571500">
              <a:lnSpc>
                <a:spcPct val="120000"/>
              </a:lnSpc>
              <a:buFont typeface="Arial"/>
              <a:buChar char="•"/>
            </a:pPr>
            <a:r>
              <a:rPr lang="fr-FR" sz="3600" dirty="0" smtClean="0">
                <a:latin typeface="Cambria"/>
                <a:cs typeface="Cambria"/>
              </a:rPr>
              <a:t>accord sur 2 axes</a:t>
            </a:r>
          </a:p>
          <a:p>
            <a:pPr marL="571500" indent="-571500">
              <a:lnSpc>
                <a:spcPct val="120000"/>
              </a:lnSpc>
              <a:buFont typeface="Arial"/>
              <a:buChar char="•"/>
            </a:pPr>
            <a:r>
              <a:rPr lang="fr-FR" sz="3600" dirty="0">
                <a:latin typeface="Cambria"/>
                <a:cs typeface="Cambria"/>
              </a:rPr>
              <a:t>p</a:t>
            </a:r>
            <a:r>
              <a:rPr lang="fr-FR" sz="3600" dirty="0" smtClean="0">
                <a:latin typeface="Cambria"/>
                <a:cs typeface="Cambria"/>
              </a:rPr>
              <a:t>rincipe accord majoritaire</a:t>
            </a:r>
          </a:p>
          <a:p>
            <a:pPr marL="571500" indent="-571500">
              <a:lnSpc>
                <a:spcPct val="120000"/>
              </a:lnSpc>
              <a:buFont typeface="Arial"/>
              <a:buChar char="•"/>
            </a:pPr>
            <a:r>
              <a:rPr lang="fr-FR" sz="3600" dirty="0" smtClean="0">
                <a:latin typeface="Cambria"/>
                <a:cs typeface="Cambria"/>
              </a:rPr>
              <a:t>signer/ne pas signer ?</a:t>
            </a:r>
          </a:p>
          <a:p>
            <a:pPr marL="571500" indent="-571500">
              <a:lnSpc>
                <a:spcPct val="120000"/>
              </a:lnSpc>
              <a:buFont typeface="Arial"/>
              <a:buChar char="•"/>
            </a:pPr>
            <a:r>
              <a:rPr lang="fr-FR" sz="3600" dirty="0">
                <a:latin typeface="Cambria"/>
                <a:cs typeface="Cambria"/>
              </a:rPr>
              <a:t>consultation FSU jusqu’au 11/09</a:t>
            </a:r>
          </a:p>
          <a:p>
            <a:pPr>
              <a:lnSpc>
                <a:spcPct val="120000"/>
              </a:lnSpc>
            </a:pPr>
            <a:endParaRPr lang="fr-FR" sz="3600" dirty="0">
              <a:latin typeface="Cambria"/>
              <a:cs typeface="Cambria"/>
            </a:endParaRPr>
          </a:p>
        </p:txBody>
      </p:sp>
      <p:sp>
        <p:nvSpPr>
          <p:cNvPr id="8" name="ZoneTexte 7"/>
          <p:cNvSpPr txBox="1"/>
          <p:nvPr/>
        </p:nvSpPr>
        <p:spPr>
          <a:xfrm>
            <a:off x="752688" y="1200598"/>
            <a:ext cx="7714317" cy="1969770"/>
          </a:xfrm>
          <a:prstGeom prst="rect">
            <a:avLst/>
          </a:prstGeom>
          <a:noFill/>
        </p:spPr>
        <p:txBody>
          <a:bodyPr wrap="square" rtlCol="0">
            <a:spAutoFit/>
          </a:bodyPr>
          <a:lstStyle/>
          <a:p>
            <a:pPr algn="ctr"/>
            <a:r>
              <a:rPr lang="fr-FR" sz="4000" b="1" i="1" dirty="0" smtClean="0">
                <a:solidFill>
                  <a:srgbClr val="660066"/>
                </a:solidFill>
                <a:latin typeface="Cambria"/>
                <a:cs typeface="Cambria"/>
              </a:rPr>
              <a:t>« relatif à l’avenir </a:t>
            </a:r>
          </a:p>
          <a:p>
            <a:pPr algn="ctr"/>
            <a:r>
              <a:rPr lang="fr-FR" sz="4000" b="1" i="1" dirty="0" smtClean="0">
                <a:solidFill>
                  <a:srgbClr val="660066"/>
                </a:solidFill>
                <a:latin typeface="Cambria"/>
                <a:cs typeface="Cambria"/>
              </a:rPr>
              <a:t>de la fonction publique »</a:t>
            </a:r>
          </a:p>
          <a:p>
            <a:pPr>
              <a:lnSpc>
                <a:spcPct val="120000"/>
              </a:lnSpc>
            </a:pPr>
            <a:endParaRPr lang="fr-FR" sz="3600" b="1" dirty="0">
              <a:solidFill>
                <a:srgbClr val="660066"/>
              </a:solidFill>
              <a:latin typeface="Cambria"/>
              <a:cs typeface="Cambria"/>
            </a:endParaRPr>
          </a:p>
        </p:txBody>
      </p:sp>
    </p:spTree>
    <p:extLst>
      <p:ext uri="{BB962C8B-B14F-4D97-AF65-F5344CB8AC3E}">
        <p14:creationId xmlns:p14="http://schemas.microsoft.com/office/powerpoint/2010/main" val="108215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Axe 1</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2092881"/>
          </a:xfrm>
          <a:prstGeom prst="rect">
            <a:avLst/>
          </a:prstGeom>
          <a:noFill/>
        </p:spPr>
        <p:txBody>
          <a:bodyPr wrap="square" rtlCol="0">
            <a:spAutoFit/>
          </a:bodyPr>
          <a:lstStyle/>
          <a:p>
            <a:pPr algn="ctr">
              <a:lnSpc>
                <a:spcPct val="120000"/>
              </a:lnSpc>
            </a:pPr>
            <a:r>
              <a:rPr lang="fr-FR" sz="4000" b="1" i="1" dirty="0" smtClean="0">
                <a:solidFill>
                  <a:srgbClr val="660066"/>
                </a:solidFill>
                <a:latin typeface="Cambria"/>
                <a:cs typeface="Cambria"/>
              </a:rPr>
              <a:t>« Renforcer </a:t>
            </a:r>
            <a:r>
              <a:rPr lang="fr-FR" sz="4000" b="1" i="1" dirty="0">
                <a:solidFill>
                  <a:srgbClr val="660066"/>
                </a:solidFill>
                <a:latin typeface="Cambria"/>
                <a:cs typeface="Cambria"/>
              </a:rPr>
              <a:t>l’unité de </a:t>
            </a:r>
            <a:endParaRPr lang="fr-FR" sz="4000" b="1" i="1" dirty="0" smtClean="0">
              <a:solidFill>
                <a:srgbClr val="660066"/>
              </a:solidFill>
              <a:latin typeface="Cambria"/>
              <a:cs typeface="Cambria"/>
            </a:endParaRPr>
          </a:p>
          <a:p>
            <a:pPr algn="ctr"/>
            <a:r>
              <a:rPr lang="fr-FR" sz="4000" b="1" i="1" dirty="0" smtClean="0">
                <a:solidFill>
                  <a:srgbClr val="660066"/>
                </a:solidFill>
                <a:latin typeface="Cambria"/>
                <a:cs typeface="Cambria"/>
              </a:rPr>
              <a:t>la </a:t>
            </a:r>
            <a:r>
              <a:rPr lang="fr-FR" sz="4000" b="1" i="1" dirty="0">
                <a:solidFill>
                  <a:srgbClr val="660066"/>
                </a:solidFill>
                <a:latin typeface="Cambria"/>
                <a:cs typeface="Cambria"/>
              </a:rPr>
              <a:t>Fonction </a:t>
            </a:r>
            <a:r>
              <a:rPr lang="fr-FR" sz="4000" b="1" i="1" dirty="0" smtClean="0">
                <a:solidFill>
                  <a:srgbClr val="660066"/>
                </a:solidFill>
                <a:latin typeface="Cambria"/>
                <a:cs typeface="Cambria"/>
              </a:rPr>
              <a:t>publique... »</a:t>
            </a:r>
          </a:p>
          <a:p>
            <a:pPr>
              <a:lnSpc>
                <a:spcPct val="120000"/>
              </a:lnSpc>
            </a:pP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pic>
        <p:nvPicPr>
          <p:cNvPr id="5" name="Image 4" descr="logo_FSU_entier_cou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931" y="5280153"/>
            <a:ext cx="1027906" cy="570575"/>
          </a:xfrm>
          <a:prstGeom prst="rect">
            <a:avLst/>
          </a:prstGeom>
        </p:spPr>
      </p:pic>
      <p:sp>
        <p:nvSpPr>
          <p:cNvPr id="8" name="ZoneTexte 7"/>
          <p:cNvSpPr txBox="1"/>
          <p:nvPr/>
        </p:nvSpPr>
        <p:spPr>
          <a:xfrm>
            <a:off x="808096" y="5347350"/>
            <a:ext cx="3061855" cy="523220"/>
          </a:xfrm>
          <a:prstGeom prst="rect">
            <a:avLst/>
          </a:prstGeom>
          <a:noFill/>
        </p:spPr>
        <p:txBody>
          <a:bodyPr wrap="square" rtlCol="0">
            <a:spAutoFit/>
          </a:bodyPr>
          <a:lstStyle/>
          <a:p>
            <a:r>
              <a:rPr lang="fr-FR" sz="2800" b="1" dirty="0" smtClean="0">
                <a:latin typeface="Cambria"/>
                <a:cs typeface="Cambria"/>
              </a:rPr>
              <a:t>CONSULTATION</a:t>
            </a:r>
            <a:endParaRPr lang="fr-FR" sz="2800" b="1" dirty="0">
              <a:latin typeface="Cambria"/>
              <a:cs typeface="Cambria"/>
            </a:endParaRPr>
          </a:p>
        </p:txBody>
      </p:sp>
      <p:sp>
        <p:nvSpPr>
          <p:cNvPr id="9" name="ZoneTexte 8"/>
          <p:cNvSpPr txBox="1"/>
          <p:nvPr/>
        </p:nvSpPr>
        <p:spPr>
          <a:xfrm>
            <a:off x="1789357" y="5880145"/>
            <a:ext cx="2935018" cy="584776"/>
          </a:xfrm>
          <a:prstGeom prst="rect">
            <a:avLst/>
          </a:prstGeom>
          <a:noFill/>
        </p:spPr>
        <p:txBody>
          <a:bodyPr wrap="none" rtlCol="0">
            <a:spAutoFit/>
          </a:bodyPr>
          <a:lstStyle/>
          <a:p>
            <a:r>
              <a:rPr lang="fr-FR" sz="3200" b="1" dirty="0" smtClean="0">
                <a:solidFill>
                  <a:srgbClr val="660066"/>
                </a:solidFill>
                <a:latin typeface="Zapf Dingbats"/>
                <a:ea typeface="Zapf Dingbats"/>
                <a:cs typeface="Zapf Dingbats"/>
                <a:sym typeface="Zapf Dingbats"/>
              </a:rPr>
              <a:t>✓</a:t>
            </a:r>
            <a:r>
              <a:rPr lang="fr-FR" sz="3200" b="1" dirty="0" smtClean="0">
                <a:solidFill>
                  <a:srgbClr val="660066"/>
                </a:solidFill>
                <a:latin typeface="Wingdings"/>
                <a:ea typeface="Wingdings"/>
                <a:cs typeface="Wingdings"/>
                <a:sym typeface="Wingdings"/>
              </a:rPr>
              <a:t> </a:t>
            </a:r>
            <a:r>
              <a:rPr lang="fr-FR" sz="3200" b="1" dirty="0" smtClean="0">
                <a:solidFill>
                  <a:srgbClr val="660066"/>
                </a:solidFill>
                <a:latin typeface="Cambria"/>
                <a:cs typeface="Cambria"/>
              </a:rPr>
              <a:t>Question 1</a:t>
            </a:r>
            <a:endParaRPr lang="fr-FR" sz="3200" b="1" dirty="0">
              <a:solidFill>
                <a:srgbClr val="660066"/>
              </a:solidFill>
              <a:latin typeface="Cambria"/>
              <a:cs typeface="Cambria"/>
            </a:endParaRPr>
          </a:p>
        </p:txBody>
      </p:sp>
      <p:sp>
        <p:nvSpPr>
          <p:cNvPr id="11" name="ZoneTexte 10"/>
          <p:cNvSpPr txBox="1"/>
          <p:nvPr/>
        </p:nvSpPr>
        <p:spPr>
          <a:xfrm>
            <a:off x="945438" y="2681870"/>
            <a:ext cx="7270766" cy="1754327"/>
          </a:xfrm>
          <a:prstGeom prst="rect">
            <a:avLst/>
          </a:prstGeom>
          <a:noFill/>
        </p:spPr>
        <p:txBody>
          <a:bodyPr wrap="square" rtlCol="0">
            <a:spAutoFit/>
          </a:bodyPr>
          <a:lstStyle/>
          <a:p>
            <a:pPr marL="571500" indent="-571500">
              <a:buFont typeface="Arial"/>
              <a:buChar char="•"/>
            </a:pPr>
            <a:r>
              <a:rPr lang="fr-FR" sz="3600" dirty="0">
                <a:latin typeface="Cambria"/>
                <a:cs typeface="Cambria"/>
              </a:rPr>
              <a:t>questions </a:t>
            </a:r>
            <a:r>
              <a:rPr lang="fr-FR" sz="3600" dirty="0" smtClean="0">
                <a:latin typeface="Cambria"/>
                <a:cs typeface="Cambria"/>
              </a:rPr>
              <a:t>statutaires</a:t>
            </a:r>
          </a:p>
          <a:p>
            <a:pPr marL="571500" indent="-571500">
              <a:buFont typeface="Arial"/>
              <a:buChar char="•"/>
            </a:pPr>
            <a:r>
              <a:rPr lang="fr-FR" sz="3600" dirty="0">
                <a:latin typeface="Cambria"/>
                <a:cs typeface="Cambria"/>
              </a:rPr>
              <a:t>r</a:t>
            </a:r>
            <a:r>
              <a:rPr lang="fr-FR" sz="3600" dirty="0" smtClean="0">
                <a:latin typeface="Cambria"/>
                <a:cs typeface="Cambria"/>
              </a:rPr>
              <a:t>ecrutement</a:t>
            </a:r>
          </a:p>
          <a:p>
            <a:pPr marL="571500" indent="-571500">
              <a:buFont typeface="Arial"/>
              <a:buChar char="•"/>
            </a:pPr>
            <a:r>
              <a:rPr lang="fr-FR" sz="3600" dirty="0" smtClean="0">
                <a:latin typeface="Cambria"/>
                <a:cs typeface="Cambria"/>
              </a:rPr>
              <a:t>attractivité </a:t>
            </a:r>
            <a:r>
              <a:rPr lang="fr-FR" sz="3600" dirty="0">
                <a:latin typeface="Cambria"/>
                <a:cs typeface="Cambria"/>
              </a:rPr>
              <a:t>des </a:t>
            </a:r>
            <a:r>
              <a:rPr lang="fr-FR" sz="3600" dirty="0" smtClean="0">
                <a:latin typeface="Cambria"/>
                <a:cs typeface="Cambria"/>
              </a:rPr>
              <a:t>emplois ...</a:t>
            </a:r>
            <a:endParaRPr lang="fr-FR" sz="3600" dirty="0">
              <a:latin typeface="Cambria"/>
              <a:cs typeface="Cambria"/>
            </a:endParaRPr>
          </a:p>
        </p:txBody>
      </p:sp>
      <p:cxnSp>
        <p:nvCxnSpPr>
          <p:cNvPr id="13" name="Connecteur droit 12"/>
          <p:cNvCxnSpPr/>
          <p:nvPr/>
        </p:nvCxnSpPr>
        <p:spPr>
          <a:xfrm>
            <a:off x="808096" y="5198403"/>
            <a:ext cx="3856741" cy="0"/>
          </a:xfrm>
          <a:prstGeom prst="line">
            <a:avLst/>
          </a:prstGeom>
          <a:ln w="38100" cmpd="sng">
            <a:solidFill>
              <a:srgbClr val="6600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13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Axe 2</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1969770"/>
          </a:xfrm>
          <a:prstGeom prst="rect">
            <a:avLst/>
          </a:prstGeom>
          <a:noFill/>
        </p:spPr>
        <p:txBody>
          <a:bodyPr wrap="square" rtlCol="0">
            <a:spAutoFit/>
          </a:bodyPr>
          <a:lstStyle/>
          <a:p>
            <a:pPr algn="ctr"/>
            <a:r>
              <a:rPr lang="fr-FR" sz="4000" b="1" i="1" dirty="0" smtClean="0">
                <a:solidFill>
                  <a:srgbClr val="660066"/>
                </a:solidFill>
                <a:latin typeface="Cambria"/>
                <a:cs typeface="Cambria"/>
              </a:rPr>
              <a:t>Transformation </a:t>
            </a:r>
          </a:p>
          <a:p>
            <a:pPr algn="ctr"/>
            <a:r>
              <a:rPr lang="fr-FR" sz="4000" b="1" i="1" dirty="0" smtClean="0">
                <a:solidFill>
                  <a:srgbClr val="660066"/>
                </a:solidFill>
                <a:latin typeface="Cambria"/>
                <a:cs typeface="Cambria"/>
              </a:rPr>
              <a:t>d’indemnités en points d’indice</a:t>
            </a:r>
          </a:p>
          <a:p>
            <a:pPr>
              <a:lnSpc>
                <a:spcPct val="120000"/>
              </a:lnSpc>
            </a:pP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pic>
        <p:nvPicPr>
          <p:cNvPr id="5" name="Image 4" descr="logo_FSU_entier_cou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931" y="5280153"/>
            <a:ext cx="1027906" cy="570575"/>
          </a:xfrm>
          <a:prstGeom prst="rect">
            <a:avLst/>
          </a:prstGeom>
        </p:spPr>
      </p:pic>
      <p:sp>
        <p:nvSpPr>
          <p:cNvPr id="8" name="ZoneTexte 7"/>
          <p:cNvSpPr txBox="1"/>
          <p:nvPr/>
        </p:nvSpPr>
        <p:spPr>
          <a:xfrm>
            <a:off x="808096" y="5347350"/>
            <a:ext cx="3061855" cy="523220"/>
          </a:xfrm>
          <a:prstGeom prst="rect">
            <a:avLst/>
          </a:prstGeom>
          <a:noFill/>
        </p:spPr>
        <p:txBody>
          <a:bodyPr wrap="square" rtlCol="0">
            <a:spAutoFit/>
          </a:bodyPr>
          <a:lstStyle/>
          <a:p>
            <a:r>
              <a:rPr lang="fr-FR" sz="2800" b="1" dirty="0" smtClean="0">
                <a:latin typeface="Cambria"/>
                <a:cs typeface="Cambria"/>
              </a:rPr>
              <a:t>CONSULTATION</a:t>
            </a:r>
            <a:endParaRPr lang="fr-FR" sz="2800" b="1" dirty="0">
              <a:latin typeface="Cambria"/>
              <a:cs typeface="Cambria"/>
            </a:endParaRPr>
          </a:p>
        </p:txBody>
      </p:sp>
      <p:sp>
        <p:nvSpPr>
          <p:cNvPr id="9" name="ZoneTexte 8"/>
          <p:cNvSpPr txBox="1"/>
          <p:nvPr/>
        </p:nvSpPr>
        <p:spPr>
          <a:xfrm>
            <a:off x="1789357" y="5880145"/>
            <a:ext cx="2935018" cy="584776"/>
          </a:xfrm>
          <a:prstGeom prst="rect">
            <a:avLst/>
          </a:prstGeom>
          <a:noFill/>
        </p:spPr>
        <p:txBody>
          <a:bodyPr wrap="none" rtlCol="0">
            <a:spAutoFit/>
          </a:bodyPr>
          <a:lstStyle/>
          <a:p>
            <a:r>
              <a:rPr lang="fr-FR" sz="3200" b="1" dirty="0" smtClean="0">
                <a:solidFill>
                  <a:srgbClr val="660066"/>
                </a:solidFill>
                <a:latin typeface="Zapf Dingbats"/>
                <a:ea typeface="Zapf Dingbats"/>
                <a:cs typeface="Zapf Dingbats"/>
                <a:sym typeface="Zapf Dingbats"/>
              </a:rPr>
              <a:t>✓</a:t>
            </a:r>
            <a:r>
              <a:rPr lang="fr-FR" sz="3200" b="1" dirty="0" smtClean="0">
                <a:solidFill>
                  <a:srgbClr val="660066"/>
                </a:solidFill>
                <a:latin typeface="Wingdings"/>
                <a:ea typeface="Wingdings"/>
                <a:cs typeface="Wingdings"/>
                <a:sym typeface="Wingdings"/>
              </a:rPr>
              <a:t> </a:t>
            </a:r>
            <a:r>
              <a:rPr lang="fr-FR" sz="3200" b="1" dirty="0" smtClean="0">
                <a:solidFill>
                  <a:srgbClr val="660066"/>
                </a:solidFill>
                <a:latin typeface="Cambria"/>
                <a:cs typeface="Cambria"/>
              </a:rPr>
              <a:t>Question 2</a:t>
            </a:r>
            <a:endParaRPr lang="fr-FR" sz="3200" b="1" dirty="0">
              <a:solidFill>
                <a:srgbClr val="660066"/>
              </a:solidFill>
              <a:latin typeface="Cambria"/>
              <a:cs typeface="Cambria"/>
            </a:endParaRPr>
          </a:p>
        </p:txBody>
      </p:sp>
      <p:sp>
        <p:nvSpPr>
          <p:cNvPr id="11" name="ZoneTexte 10"/>
          <p:cNvSpPr txBox="1"/>
          <p:nvPr/>
        </p:nvSpPr>
        <p:spPr>
          <a:xfrm>
            <a:off x="945437" y="2681870"/>
            <a:ext cx="7521567" cy="1754327"/>
          </a:xfrm>
          <a:prstGeom prst="rect">
            <a:avLst/>
          </a:prstGeom>
          <a:noFill/>
        </p:spPr>
        <p:txBody>
          <a:bodyPr wrap="square" rtlCol="0">
            <a:spAutoFit/>
          </a:bodyPr>
          <a:lstStyle/>
          <a:p>
            <a:pPr marL="571500" indent="-571500">
              <a:buFont typeface="Arial"/>
              <a:buChar char="•"/>
            </a:pPr>
            <a:r>
              <a:rPr lang="fr-FR" sz="3600" dirty="0" smtClean="0">
                <a:latin typeface="Cambria"/>
                <a:cs typeface="Cambria"/>
              </a:rPr>
              <a:t>9 points d’indice pour les A</a:t>
            </a:r>
          </a:p>
          <a:p>
            <a:pPr marL="571500" indent="-571500">
              <a:buFont typeface="Arial"/>
              <a:buChar char="•"/>
            </a:pPr>
            <a:r>
              <a:rPr lang="fr-FR" sz="3600" dirty="0">
                <a:latin typeface="Cambria"/>
                <a:cs typeface="Cambria"/>
              </a:rPr>
              <a:t>s</a:t>
            </a:r>
            <a:r>
              <a:rPr lang="fr-FR" sz="3600" dirty="0" smtClean="0">
                <a:latin typeface="Cambria"/>
                <a:cs typeface="Cambria"/>
              </a:rPr>
              <a:t>alaire inchangé</a:t>
            </a:r>
          </a:p>
          <a:p>
            <a:pPr marL="571500" indent="-571500">
              <a:buFont typeface="Arial"/>
              <a:buChar char="•"/>
            </a:pPr>
            <a:r>
              <a:rPr lang="fr-FR" sz="3600" dirty="0">
                <a:latin typeface="Cambria"/>
                <a:cs typeface="Cambria"/>
              </a:rPr>
              <a:t>i</a:t>
            </a:r>
            <a:r>
              <a:rPr lang="fr-FR" sz="3600" dirty="0" smtClean="0">
                <a:latin typeface="Cambria"/>
                <a:cs typeface="Cambria"/>
              </a:rPr>
              <a:t>mpact uniquement sur la retraite</a:t>
            </a:r>
          </a:p>
        </p:txBody>
      </p:sp>
      <p:cxnSp>
        <p:nvCxnSpPr>
          <p:cNvPr id="13" name="Connecteur droit 12"/>
          <p:cNvCxnSpPr/>
          <p:nvPr/>
        </p:nvCxnSpPr>
        <p:spPr>
          <a:xfrm>
            <a:off x="808096" y="5198403"/>
            <a:ext cx="3856741" cy="0"/>
          </a:xfrm>
          <a:prstGeom prst="line">
            <a:avLst/>
          </a:prstGeom>
          <a:ln w="38100" cmpd="sng">
            <a:solidFill>
              <a:srgbClr val="6600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5813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Axe 2</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1354217"/>
          </a:xfrm>
          <a:prstGeom prst="rect">
            <a:avLst/>
          </a:prstGeom>
          <a:noFill/>
        </p:spPr>
        <p:txBody>
          <a:bodyPr wrap="square" rtlCol="0">
            <a:spAutoFit/>
          </a:bodyPr>
          <a:lstStyle/>
          <a:p>
            <a:pPr algn="ctr"/>
            <a:r>
              <a:rPr lang="fr-FR" sz="4000" b="1" i="1" dirty="0" smtClean="0">
                <a:solidFill>
                  <a:srgbClr val="660066"/>
                </a:solidFill>
                <a:latin typeface="Cambria"/>
                <a:cs typeface="Cambria"/>
              </a:rPr>
              <a:t>Revalorisation des grilles</a:t>
            </a:r>
          </a:p>
          <a:p>
            <a:pPr>
              <a:lnSpc>
                <a:spcPct val="120000"/>
              </a:lnSpc>
            </a:pP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pic>
        <p:nvPicPr>
          <p:cNvPr id="5" name="Image 4" descr="logo_FSU_entier_cou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931" y="5280153"/>
            <a:ext cx="1027906" cy="570575"/>
          </a:xfrm>
          <a:prstGeom prst="rect">
            <a:avLst/>
          </a:prstGeom>
        </p:spPr>
      </p:pic>
      <p:sp>
        <p:nvSpPr>
          <p:cNvPr id="8" name="ZoneTexte 7"/>
          <p:cNvSpPr txBox="1"/>
          <p:nvPr/>
        </p:nvSpPr>
        <p:spPr>
          <a:xfrm>
            <a:off x="808096" y="5347350"/>
            <a:ext cx="3061855" cy="523220"/>
          </a:xfrm>
          <a:prstGeom prst="rect">
            <a:avLst/>
          </a:prstGeom>
          <a:noFill/>
        </p:spPr>
        <p:txBody>
          <a:bodyPr wrap="square" rtlCol="0">
            <a:spAutoFit/>
          </a:bodyPr>
          <a:lstStyle/>
          <a:p>
            <a:r>
              <a:rPr lang="fr-FR" sz="2800" b="1" dirty="0" smtClean="0">
                <a:latin typeface="Cambria"/>
                <a:cs typeface="Cambria"/>
              </a:rPr>
              <a:t>CONSULTATION</a:t>
            </a:r>
            <a:endParaRPr lang="fr-FR" sz="2800" b="1" dirty="0">
              <a:latin typeface="Cambria"/>
              <a:cs typeface="Cambria"/>
            </a:endParaRPr>
          </a:p>
        </p:txBody>
      </p:sp>
      <p:sp>
        <p:nvSpPr>
          <p:cNvPr id="9" name="ZoneTexte 8"/>
          <p:cNvSpPr txBox="1"/>
          <p:nvPr/>
        </p:nvSpPr>
        <p:spPr>
          <a:xfrm>
            <a:off x="1789357" y="5880145"/>
            <a:ext cx="3914854" cy="584776"/>
          </a:xfrm>
          <a:prstGeom prst="rect">
            <a:avLst/>
          </a:prstGeom>
          <a:noFill/>
        </p:spPr>
        <p:txBody>
          <a:bodyPr wrap="none" rtlCol="0">
            <a:spAutoFit/>
          </a:bodyPr>
          <a:lstStyle/>
          <a:p>
            <a:r>
              <a:rPr lang="fr-FR" sz="3200" b="1" dirty="0" smtClean="0">
                <a:solidFill>
                  <a:srgbClr val="660066"/>
                </a:solidFill>
                <a:latin typeface="Zapf Dingbats"/>
                <a:ea typeface="Zapf Dingbats"/>
                <a:cs typeface="Zapf Dingbats"/>
                <a:sym typeface="Zapf Dingbats"/>
              </a:rPr>
              <a:t>✓</a:t>
            </a:r>
            <a:r>
              <a:rPr lang="fr-FR" sz="3200" b="1" dirty="0" smtClean="0">
                <a:solidFill>
                  <a:srgbClr val="660066"/>
                </a:solidFill>
                <a:latin typeface="Wingdings"/>
                <a:ea typeface="Wingdings"/>
                <a:cs typeface="Wingdings"/>
                <a:sym typeface="Wingdings"/>
              </a:rPr>
              <a:t> </a:t>
            </a:r>
            <a:r>
              <a:rPr lang="fr-FR" sz="3200" b="1" dirty="0" smtClean="0">
                <a:solidFill>
                  <a:srgbClr val="660066"/>
                </a:solidFill>
                <a:latin typeface="Cambria"/>
                <a:cs typeface="Cambria"/>
              </a:rPr>
              <a:t>Questions 5 et 6</a:t>
            </a:r>
            <a:endParaRPr lang="fr-FR" sz="3200" b="1" dirty="0">
              <a:solidFill>
                <a:srgbClr val="660066"/>
              </a:solidFill>
              <a:latin typeface="Cambria"/>
              <a:cs typeface="Cambria"/>
            </a:endParaRPr>
          </a:p>
        </p:txBody>
      </p:sp>
      <p:sp>
        <p:nvSpPr>
          <p:cNvPr id="11" name="ZoneTexte 10"/>
          <p:cNvSpPr txBox="1"/>
          <p:nvPr/>
        </p:nvSpPr>
        <p:spPr>
          <a:xfrm>
            <a:off x="945437" y="2074047"/>
            <a:ext cx="7521567" cy="3416320"/>
          </a:xfrm>
          <a:prstGeom prst="rect">
            <a:avLst/>
          </a:prstGeom>
          <a:noFill/>
        </p:spPr>
        <p:txBody>
          <a:bodyPr wrap="square" rtlCol="0">
            <a:spAutoFit/>
          </a:bodyPr>
          <a:lstStyle/>
          <a:p>
            <a:pPr marL="571500" indent="-571500">
              <a:buFont typeface="Arial"/>
              <a:buChar char="•"/>
            </a:pPr>
            <a:r>
              <a:rPr lang="fr-FR" sz="3600" dirty="0" smtClean="0">
                <a:latin typeface="Cambria"/>
                <a:cs typeface="Cambria"/>
              </a:rPr>
              <a:t>390-821 au lieu de 349-783</a:t>
            </a:r>
          </a:p>
          <a:p>
            <a:pPr marL="571500" indent="-571500">
              <a:buFont typeface="Arial"/>
              <a:buChar char="•"/>
            </a:pPr>
            <a:r>
              <a:rPr lang="fr-FR" sz="3600" dirty="0" smtClean="0">
                <a:latin typeface="Cambria"/>
                <a:cs typeface="Cambria"/>
              </a:rPr>
              <a:t>2,5% en moyenne sur la carrière</a:t>
            </a:r>
          </a:p>
          <a:p>
            <a:pPr marL="571500" indent="-571500">
              <a:buFont typeface="Arial"/>
              <a:buChar char="•"/>
            </a:pPr>
            <a:r>
              <a:rPr lang="fr-FR" sz="3600" dirty="0">
                <a:latin typeface="Cambria"/>
                <a:cs typeface="Cambria"/>
              </a:rPr>
              <a:t>i</a:t>
            </a:r>
            <a:r>
              <a:rPr lang="fr-FR" sz="3600" dirty="0" smtClean="0">
                <a:latin typeface="Cambria"/>
                <a:cs typeface="Cambria"/>
              </a:rPr>
              <a:t>mpact également sur les pensions</a:t>
            </a:r>
          </a:p>
          <a:p>
            <a:pPr marL="571500" indent="-571500">
              <a:buFont typeface="Arial"/>
              <a:buChar char="•"/>
            </a:pPr>
            <a:r>
              <a:rPr lang="fr-FR" sz="3600" dirty="0">
                <a:latin typeface="Cambria"/>
                <a:cs typeface="Cambria"/>
              </a:rPr>
              <a:t>c</a:t>
            </a:r>
            <a:r>
              <a:rPr lang="fr-FR" sz="3600" dirty="0" smtClean="0">
                <a:latin typeface="Cambria"/>
                <a:cs typeface="Cambria"/>
              </a:rPr>
              <a:t>alendrier de mise en œuvre étalé </a:t>
            </a:r>
            <a:r>
              <a:rPr lang="fr-FR" sz="3600" dirty="0">
                <a:latin typeface="Cambria"/>
                <a:cs typeface="Cambria"/>
              </a:rPr>
              <a:t>de </a:t>
            </a:r>
            <a:r>
              <a:rPr lang="fr-FR" sz="3600" dirty="0" smtClean="0">
                <a:latin typeface="Cambria"/>
                <a:cs typeface="Cambria"/>
              </a:rPr>
              <a:t>2017 </a:t>
            </a:r>
            <a:r>
              <a:rPr lang="fr-FR" sz="3600" dirty="0">
                <a:latin typeface="Cambria"/>
                <a:cs typeface="Cambria"/>
              </a:rPr>
              <a:t>à 2020</a:t>
            </a:r>
          </a:p>
          <a:p>
            <a:pPr marL="571500" indent="-571500">
              <a:buFont typeface="Arial"/>
              <a:buChar char="•"/>
            </a:pPr>
            <a:endParaRPr lang="fr-FR" sz="3600" dirty="0" smtClean="0">
              <a:latin typeface="Cambria"/>
              <a:cs typeface="Cambria"/>
            </a:endParaRPr>
          </a:p>
        </p:txBody>
      </p:sp>
      <p:cxnSp>
        <p:nvCxnSpPr>
          <p:cNvPr id="13" name="Connecteur droit 12"/>
          <p:cNvCxnSpPr/>
          <p:nvPr/>
        </p:nvCxnSpPr>
        <p:spPr>
          <a:xfrm>
            <a:off x="808096" y="5198403"/>
            <a:ext cx="3856741" cy="0"/>
          </a:xfrm>
          <a:prstGeom prst="line">
            <a:avLst/>
          </a:prstGeom>
          <a:ln w="38100" cmpd="sng">
            <a:solidFill>
              <a:srgbClr val="6600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956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Axe 2</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1354217"/>
          </a:xfrm>
          <a:prstGeom prst="rect">
            <a:avLst/>
          </a:prstGeom>
          <a:noFill/>
        </p:spPr>
        <p:txBody>
          <a:bodyPr wrap="square" rtlCol="0">
            <a:spAutoFit/>
          </a:bodyPr>
          <a:lstStyle/>
          <a:p>
            <a:pPr algn="ctr"/>
            <a:r>
              <a:rPr lang="fr-FR" sz="4000" b="1" i="1" dirty="0" smtClean="0">
                <a:solidFill>
                  <a:srgbClr val="660066"/>
                </a:solidFill>
                <a:latin typeface="Cambria"/>
                <a:cs typeface="Cambria"/>
              </a:rPr>
              <a:t>Harmonisation </a:t>
            </a:r>
            <a:r>
              <a:rPr lang="fr-FR" sz="4000" b="1" i="1" dirty="0">
                <a:solidFill>
                  <a:srgbClr val="660066"/>
                </a:solidFill>
                <a:latin typeface="Cambria"/>
                <a:cs typeface="Cambria"/>
              </a:rPr>
              <a:t>des déroulements de carrière</a:t>
            </a: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pic>
        <p:nvPicPr>
          <p:cNvPr id="5" name="Image 4" descr="logo_FSU_entier_cou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931" y="5280153"/>
            <a:ext cx="1027906" cy="570575"/>
          </a:xfrm>
          <a:prstGeom prst="rect">
            <a:avLst/>
          </a:prstGeom>
        </p:spPr>
      </p:pic>
      <p:sp>
        <p:nvSpPr>
          <p:cNvPr id="8" name="ZoneTexte 7"/>
          <p:cNvSpPr txBox="1"/>
          <p:nvPr/>
        </p:nvSpPr>
        <p:spPr>
          <a:xfrm>
            <a:off x="808096" y="5347350"/>
            <a:ext cx="3061855" cy="523220"/>
          </a:xfrm>
          <a:prstGeom prst="rect">
            <a:avLst/>
          </a:prstGeom>
          <a:noFill/>
        </p:spPr>
        <p:txBody>
          <a:bodyPr wrap="square" rtlCol="0">
            <a:spAutoFit/>
          </a:bodyPr>
          <a:lstStyle/>
          <a:p>
            <a:r>
              <a:rPr lang="fr-FR" sz="2800" b="1" dirty="0" smtClean="0">
                <a:latin typeface="Cambria"/>
                <a:cs typeface="Cambria"/>
              </a:rPr>
              <a:t>CONSULTATION</a:t>
            </a:r>
            <a:endParaRPr lang="fr-FR" sz="2800" b="1" dirty="0">
              <a:latin typeface="Cambria"/>
              <a:cs typeface="Cambria"/>
            </a:endParaRPr>
          </a:p>
        </p:txBody>
      </p:sp>
      <p:sp>
        <p:nvSpPr>
          <p:cNvPr id="9" name="ZoneTexte 8"/>
          <p:cNvSpPr txBox="1"/>
          <p:nvPr/>
        </p:nvSpPr>
        <p:spPr>
          <a:xfrm>
            <a:off x="1789357" y="5880145"/>
            <a:ext cx="3914854" cy="584776"/>
          </a:xfrm>
          <a:prstGeom prst="rect">
            <a:avLst/>
          </a:prstGeom>
          <a:noFill/>
        </p:spPr>
        <p:txBody>
          <a:bodyPr wrap="none" rtlCol="0">
            <a:spAutoFit/>
          </a:bodyPr>
          <a:lstStyle/>
          <a:p>
            <a:r>
              <a:rPr lang="fr-FR" sz="3200" b="1" dirty="0" smtClean="0">
                <a:solidFill>
                  <a:srgbClr val="660066"/>
                </a:solidFill>
                <a:latin typeface="Zapf Dingbats"/>
                <a:ea typeface="Zapf Dingbats"/>
                <a:cs typeface="Zapf Dingbats"/>
                <a:sym typeface="Zapf Dingbats"/>
              </a:rPr>
              <a:t>✓</a:t>
            </a:r>
            <a:r>
              <a:rPr lang="fr-FR" sz="3200" b="1" dirty="0" smtClean="0">
                <a:solidFill>
                  <a:srgbClr val="660066"/>
                </a:solidFill>
                <a:latin typeface="Wingdings"/>
                <a:ea typeface="Wingdings"/>
                <a:cs typeface="Wingdings"/>
                <a:sym typeface="Wingdings"/>
              </a:rPr>
              <a:t> </a:t>
            </a:r>
            <a:r>
              <a:rPr lang="fr-FR" sz="3200" b="1" dirty="0" smtClean="0">
                <a:solidFill>
                  <a:srgbClr val="660066"/>
                </a:solidFill>
                <a:latin typeface="Cambria"/>
                <a:cs typeface="Cambria"/>
              </a:rPr>
              <a:t>Questions 3 et 4</a:t>
            </a:r>
            <a:endParaRPr lang="fr-FR" sz="3200" b="1" dirty="0">
              <a:solidFill>
                <a:srgbClr val="660066"/>
              </a:solidFill>
              <a:latin typeface="Cambria"/>
              <a:cs typeface="Cambria"/>
            </a:endParaRPr>
          </a:p>
        </p:txBody>
      </p:sp>
      <p:sp>
        <p:nvSpPr>
          <p:cNvPr id="11" name="ZoneTexte 10"/>
          <p:cNvSpPr txBox="1"/>
          <p:nvPr/>
        </p:nvSpPr>
        <p:spPr>
          <a:xfrm>
            <a:off x="945437" y="2681870"/>
            <a:ext cx="7521567" cy="2308324"/>
          </a:xfrm>
          <a:prstGeom prst="rect">
            <a:avLst/>
          </a:prstGeom>
          <a:noFill/>
        </p:spPr>
        <p:txBody>
          <a:bodyPr wrap="square" rtlCol="0">
            <a:spAutoFit/>
          </a:bodyPr>
          <a:lstStyle/>
          <a:p>
            <a:pPr marL="571500" indent="-571500">
              <a:buFont typeface="Arial"/>
              <a:buChar char="•"/>
            </a:pPr>
            <a:r>
              <a:rPr lang="fr-FR" sz="3600" dirty="0">
                <a:latin typeface="Cambria"/>
                <a:cs typeface="Cambria"/>
              </a:rPr>
              <a:t>e</a:t>
            </a:r>
            <a:r>
              <a:rPr lang="fr-FR" sz="3600" dirty="0" smtClean="0">
                <a:latin typeface="Cambria"/>
                <a:cs typeface="Cambria"/>
              </a:rPr>
              <a:t>ngagement d’un déroulé de carrière au moins sur 2 grades</a:t>
            </a:r>
          </a:p>
          <a:p>
            <a:pPr marL="571500" indent="-571500">
              <a:buFont typeface="Arial"/>
              <a:buChar char="•"/>
            </a:pPr>
            <a:r>
              <a:rPr lang="fr-FR" sz="3600" dirty="0">
                <a:latin typeface="Cambria"/>
                <a:cs typeface="Cambria"/>
              </a:rPr>
              <a:t>c</a:t>
            </a:r>
            <a:r>
              <a:rPr lang="fr-FR" sz="3600" dirty="0" smtClean="0">
                <a:latin typeface="Cambria"/>
                <a:cs typeface="Cambria"/>
              </a:rPr>
              <a:t>réation d’un 3</a:t>
            </a:r>
            <a:r>
              <a:rPr lang="fr-FR" sz="3600" baseline="30000" dirty="0" smtClean="0">
                <a:latin typeface="Cambria"/>
                <a:cs typeface="Cambria"/>
              </a:rPr>
              <a:t>e</a:t>
            </a:r>
            <a:r>
              <a:rPr lang="fr-FR" sz="3600" dirty="0">
                <a:latin typeface="Cambria"/>
                <a:cs typeface="Cambria"/>
              </a:rPr>
              <a:t> </a:t>
            </a:r>
            <a:r>
              <a:rPr lang="fr-FR" sz="3600" dirty="0" smtClean="0">
                <a:latin typeface="Cambria"/>
                <a:cs typeface="Cambria"/>
              </a:rPr>
              <a:t>au bon vouloir de la hiérarchie, le Graf</a:t>
            </a:r>
          </a:p>
        </p:txBody>
      </p:sp>
      <p:cxnSp>
        <p:nvCxnSpPr>
          <p:cNvPr id="13" name="Connecteur droit 12"/>
          <p:cNvCxnSpPr/>
          <p:nvPr/>
        </p:nvCxnSpPr>
        <p:spPr>
          <a:xfrm>
            <a:off x="808096" y="5198403"/>
            <a:ext cx="3856741" cy="0"/>
          </a:xfrm>
          <a:prstGeom prst="line">
            <a:avLst/>
          </a:prstGeom>
          <a:ln w="38100" cmpd="sng">
            <a:solidFill>
              <a:srgbClr val="6600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52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Axe 2</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1323439"/>
          </a:xfrm>
          <a:prstGeom prst="rect">
            <a:avLst/>
          </a:prstGeom>
          <a:noFill/>
        </p:spPr>
        <p:txBody>
          <a:bodyPr wrap="square" rtlCol="0">
            <a:spAutoFit/>
          </a:bodyPr>
          <a:lstStyle/>
          <a:p>
            <a:pPr algn="ctr"/>
            <a:r>
              <a:rPr lang="fr-FR" sz="4000" b="1" i="1" dirty="0" smtClean="0">
                <a:solidFill>
                  <a:srgbClr val="660066"/>
                </a:solidFill>
                <a:latin typeface="Cambria"/>
                <a:cs typeface="Cambria"/>
              </a:rPr>
              <a:t>Durée </a:t>
            </a:r>
            <a:r>
              <a:rPr lang="fr-FR" sz="4000" b="1" i="1" dirty="0">
                <a:solidFill>
                  <a:srgbClr val="660066"/>
                </a:solidFill>
                <a:latin typeface="Cambria"/>
                <a:cs typeface="Cambria"/>
              </a:rPr>
              <a:t>de </a:t>
            </a:r>
            <a:r>
              <a:rPr lang="fr-FR" sz="4000" b="1" i="1" dirty="0" smtClean="0">
                <a:solidFill>
                  <a:srgbClr val="660066"/>
                </a:solidFill>
                <a:latin typeface="Cambria"/>
                <a:cs typeface="Cambria"/>
              </a:rPr>
              <a:t>carrière et appréciation professionnelle</a:t>
            </a: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11" name="ZoneTexte 10"/>
          <p:cNvSpPr txBox="1"/>
          <p:nvPr/>
        </p:nvSpPr>
        <p:spPr>
          <a:xfrm>
            <a:off x="945437" y="2681870"/>
            <a:ext cx="7521567" cy="2862322"/>
          </a:xfrm>
          <a:prstGeom prst="rect">
            <a:avLst/>
          </a:prstGeom>
          <a:noFill/>
        </p:spPr>
        <p:txBody>
          <a:bodyPr wrap="square" rtlCol="0">
            <a:spAutoFit/>
          </a:bodyPr>
          <a:lstStyle/>
          <a:p>
            <a:pPr marL="571500" indent="-571500">
              <a:buFont typeface="Arial"/>
              <a:buChar char="•"/>
            </a:pPr>
            <a:r>
              <a:rPr lang="fr-FR" sz="3600" dirty="0">
                <a:latin typeface="Cambria"/>
                <a:cs typeface="Cambria"/>
              </a:rPr>
              <a:t>h</a:t>
            </a:r>
            <a:r>
              <a:rPr lang="fr-FR" sz="3600" dirty="0" smtClean="0">
                <a:latin typeface="Cambria"/>
                <a:cs typeface="Cambria"/>
              </a:rPr>
              <a:t>armonisation des cadences d’avancement</a:t>
            </a:r>
          </a:p>
          <a:p>
            <a:pPr marL="571500" indent="-571500">
              <a:buFont typeface="Arial"/>
              <a:buChar char="•"/>
            </a:pPr>
            <a:r>
              <a:rPr lang="fr-FR" sz="3600" dirty="0">
                <a:latin typeface="Cambria"/>
                <a:cs typeface="Cambria"/>
              </a:rPr>
              <a:t>h</a:t>
            </a:r>
            <a:r>
              <a:rPr lang="fr-FR" sz="3600" dirty="0" smtClean="0">
                <a:latin typeface="Cambria"/>
                <a:cs typeface="Cambria"/>
              </a:rPr>
              <a:t>armonisation et refonte modalités d’appréciation de la valeur professionnelle</a:t>
            </a:r>
          </a:p>
        </p:txBody>
      </p:sp>
    </p:spTree>
    <p:extLst>
      <p:ext uri="{BB962C8B-B14F-4D97-AF65-F5344CB8AC3E}">
        <p14:creationId xmlns:p14="http://schemas.microsoft.com/office/powerpoint/2010/main" val="379902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PPCR</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707886"/>
          </a:xfrm>
          <a:prstGeom prst="rect">
            <a:avLst/>
          </a:prstGeom>
          <a:noFill/>
        </p:spPr>
        <p:txBody>
          <a:bodyPr wrap="square" rtlCol="0">
            <a:spAutoFit/>
          </a:bodyPr>
          <a:lstStyle/>
          <a:p>
            <a:pPr algn="ctr"/>
            <a:r>
              <a:rPr lang="fr-FR" sz="4000" b="1" i="1" dirty="0" smtClean="0">
                <a:solidFill>
                  <a:srgbClr val="660066"/>
                </a:solidFill>
                <a:latin typeface="Cambria"/>
                <a:cs typeface="Cambria"/>
              </a:rPr>
              <a:t>Appréciation globale</a:t>
            </a: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pic>
        <p:nvPicPr>
          <p:cNvPr id="5" name="Image 4" descr="logo_FSU_entier_cou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931" y="5280153"/>
            <a:ext cx="1027906" cy="570575"/>
          </a:xfrm>
          <a:prstGeom prst="rect">
            <a:avLst/>
          </a:prstGeom>
        </p:spPr>
      </p:pic>
      <p:sp>
        <p:nvSpPr>
          <p:cNvPr id="8" name="ZoneTexte 7"/>
          <p:cNvSpPr txBox="1"/>
          <p:nvPr/>
        </p:nvSpPr>
        <p:spPr>
          <a:xfrm>
            <a:off x="808096" y="5347350"/>
            <a:ext cx="3061855" cy="523220"/>
          </a:xfrm>
          <a:prstGeom prst="rect">
            <a:avLst/>
          </a:prstGeom>
          <a:noFill/>
        </p:spPr>
        <p:txBody>
          <a:bodyPr wrap="square" rtlCol="0">
            <a:spAutoFit/>
          </a:bodyPr>
          <a:lstStyle/>
          <a:p>
            <a:r>
              <a:rPr lang="fr-FR" sz="2800" b="1" dirty="0" smtClean="0">
                <a:latin typeface="Cambria"/>
                <a:cs typeface="Cambria"/>
              </a:rPr>
              <a:t>CONSULTATION</a:t>
            </a:r>
            <a:endParaRPr lang="fr-FR" sz="2800" b="1" dirty="0">
              <a:latin typeface="Cambria"/>
              <a:cs typeface="Cambria"/>
            </a:endParaRPr>
          </a:p>
        </p:txBody>
      </p:sp>
      <p:sp>
        <p:nvSpPr>
          <p:cNvPr id="9" name="ZoneTexte 8"/>
          <p:cNvSpPr txBox="1"/>
          <p:nvPr/>
        </p:nvSpPr>
        <p:spPr>
          <a:xfrm>
            <a:off x="1789357" y="5880145"/>
            <a:ext cx="4343457" cy="584776"/>
          </a:xfrm>
          <a:prstGeom prst="rect">
            <a:avLst/>
          </a:prstGeom>
          <a:noFill/>
        </p:spPr>
        <p:txBody>
          <a:bodyPr wrap="none" rtlCol="0">
            <a:spAutoFit/>
          </a:bodyPr>
          <a:lstStyle/>
          <a:p>
            <a:r>
              <a:rPr lang="fr-FR" sz="3200" b="1" dirty="0" smtClean="0">
                <a:solidFill>
                  <a:srgbClr val="660066"/>
                </a:solidFill>
                <a:latin typeface="Zapf Dingbats"/>
                <a:ea typeface="Zapf Dingbats"/>
                <a:cs typeface="Zapf Dingbats"/>
                <a:sym typeface="Zapf Dingbats"/>
              </a:rPr>
              <a:t>✓</a:t>
            </a:r>
            <a:r>
              <a:rPr lang="fr-FR" sz="3200" b="1" dirty="0" smtClean="0">
                <a:solidFill>
                  <a:srgbClr val="660066"/>
                </a:solidFill>
                <a:latin typeface="Wingdings"/>
                <a:ea typeface="Wingdings"/>
                <a:cs typeface="Wingdings"/>
                <a:sym typeface="Wingdings"/>
              </a:rPr>
              <a:t> </a:t>
            </a:r>
            <a:r>
              <a:rPr lang="fr-FR" sz="3200" b="1" dirty="0" smtClean="0">
                <a:solidFill>
                  <a:srgbClr val="660066"/>
                </a:solidFill>
                <a:latin typeface="Cambria"/>
                <a:cs typeface="Cambria"/>
              </a:rPr>
              <a:t>Questions 7, 8 et 9</a:t>
            </a:r>
            <a:endParaRPr lang="fr-FR" sz="3200" b="1" dirty="0">
              <a:solidFill>
                <a:srgbClr val="660066"/>
              </a:solidFill>
              <a:latin typeface="Cambria"/>
              <a:cs typeface="Cambria"/>
            </a:endParaRPr>
          </a:p>
        </p:txBody>
      </p:sp>
      <p:sp>
        <p:nvSpPr>
          <p:cNvPr id="11" name="ZoneTexte 10"/>
          <p:cNvSpPr txBox="1"/>
          <p:nvPr/>
        </p:nvSpPr>
        <p:spPr>
          <a:xfrm>
            <a:off x="945437" y="2074047"/>
            <a:ext cx="7727223" cy="2862322"/>
          </a:xfrm>
          <a:prstGeom prst="rect">
            <a:avLst/>
          </a:prstGeom>
          <a:noFill/>
        </p:spPr>
        <p:txBody>
          <a:bodyPr wrap="square" rtlCol="0">
            <a:spAutoFit/>
          </a:bodyPr>
          <a:lstStyle/>
          <a:p>
            <a:pPr marL="571500" indent="-571500">
              <a:buFont typeface="Arial"/>
              <a:buChar char="•"/>
            </a:pPr>
            <a:r>
              <a:rPr lang="fr-FR" sz="3600" dirty="0">
                <a:latin typeface="Cambria"/>
                <a:cs typeface="Cambria"/>
              </a:rPr>
              <a:t>d</a:t>
            </a:r>
            <a:r>
              <a:rPr lang="fr-FR" sz="3600" dirty="0" smtClean="0">
                <a:latin typeface="Cambria"/>
                <a:cs typeface="Cambria"/>
              </a:rPr>
              <a:t>es déclinaisons à suivre </a:t>
            </a:r>
            <a:br>
              <a:rPr lang="fr-FR" sz="3600" dirty="0" smtClean="0">
                <a:latin typeface="Cambria"/>
                <a:cs typeface="Cambria"/>
              </a:rPr>
            </a:br>
            <a:r>
              <a:rPr lang="fr-FR" sz="3600" dirty="0" smtClean="0">
                <a:latin typeface="Cambria"/>
                <a:cs typeface="Cambria"/>
              </a:rPr>
              <a:t>et donc des incertitudes</a:t>
            </a:r>
          </a:p>
          <a:p>
            <a:pPr marL="571500" indent="-571500">
              <a:buFont typeface="Arial"/>
              <a:buChar char="•"/>
            </a:pPr>
            <a:r>
              <a:rPr lang="fr-FR" sz="3600" dirty="0" smtClean="0">
                <a:latin typeface="Cambria"/>
                <a:cs typeface="Cambria"/>
              </a:rPr>
              <a:t>réponses partielles à nos attentes</a:t>
            </a:r>
          </a:p>
          <a:p>
            <a:pPr marL="571500" indent="-571500">
              <a:buFont typeface="Arial"/>
              <a:buChar char="•"/>
            </a:pPr>
            <a:r>
              <a:rPr lang="fr-FR" sz="3600" dirty="0">
                <a:latin typeface="Cambria"/>
                <a:cs typeface="Cambria"/>
              </a:rPr>
              <a:t>c</a:t>
            </a:r>
            <a:r>
              <a:rPr lang="fr-FR" sz="3600" dirty="0" smtClean="0">
                <a:latin typeface="Cambria"/>
                <a:cs typeface="Cambria"/>
              </a:rPr>
              <a:t>alendrier jusque 2020 et mesures suspendues à un accord majoritaire</a:t>
            </a:r>
          </a:p>
        </p:txBody>
      </p:sp>
      <p:cxnSp>
        <p:nvCxnSpPr>
          <p:cNvPr id="13" name="Connecteur droit 12"/>
          <p:cNvCxnSpPr/>
          <p:nvPr/>
        </p:nvCxnSpPr>
        <p:spPr>
          <a:xfrm>
            <a:off x="808096" y="5198403"/>
            <a:ext cx="3856741" cy="0"/>
          </a:xfrm>
          <a:prstGeom prst="line">
            <a:avLst/>
          </a:prstGeom>
          <a:ln w="38100" cmpd="sng">
            <a:solidFill>
              <a:srgbClr val="6600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28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5437" y="526538"/>
            <a:ext cx="6826963" cy="1470025"/>
          </a:xfrm>
        </p:spPr>
        <p:txBody>
          <a:bodyPr anchor="t">
            <a:normAutofit/>
          </a:bodyPr>
          <a:lstStyle/>
          <a:p>
            <a:r>
              <a:rPr lang="fr-FR" b="1" dirty="0" smtClean="0">
                <a:latin typeface="Cambria"/>
                <a:cs typeface="Cambria"/>
              </a:rPr>
              <a:t>Rendez-vous</a:t>
            </a:r>
            <a:endParaRPr lang="fr-FR" b="1" dirty="0">
              <a:latin typeface="Cambria"/>
              <a:cs typeface="Cambria"/>
            </a:endParaRPr>
          </a:p>
        </p:txBody>
      </p:sp>
      <p:pic>
        <p:nvPicPr>
          <p:cNvPr id="4" name="Image 3" descr="logo_snu_o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959" y="97700"/>
            <a:ext cx="1292505" cy="1609377"/>
          </a:xfrm>
          <a:prstGeom prst="rect">
            <a:avLst/>
          </a:prstGeom>
        </p:spPr>
      </p:pic>
      <p:sp>
        <p:nvSpPr>
          <p:cNvPr id="3" name="ZoneTexte 2"/>
          <p:cNvSpPr txBox="1"/>
          <p:nvPr/>
        </p:nvSpPr>
        <p:spPr>
          <a:xfrm>
            <a:off x="752688" y="1200598"/>
            <a:ext cx="7714317" cy="707886"/>
          </a:xfrm>
          <a:prstGeom prst="rect">
            <a:avLst/>
          </a:prstGeom>
          <a:noFill/>
        </p:spPr>
        <p:txBody>
          <a:bodyPr wrap="square" rtlCol="0">
            <a:spAutoFit/>
          </a:bodyPr>
          <a:lstStyle/>
          <a:p>
            <a:pPr algn="ctr"/>
            <a:r>
              <a:rPr lang="fr-FR" sz="4000" b="1" i="1" dirty="0">
                <a:solidFill>
                  <a:srgbClr val="660066"/>
                </a:solidFill>
                <a:latin typeface="Cambria"/>
                <a:cs typeface="Cambria"/>
              </a:rPr>
              <a:t>s</a:t>
            </a:r>
            <a:r>
              <a:rPr lang="fr-FR" sz="4000" b="1" i="1" dirty="0" smtClean="0">
                <a:solidFill>
                  <a:srgbClr val="660066"/>
                </a:solidFill>
                <a:latin typeface="Cambria"/>
                <a:cs typeface="Cambria"/>
              </a:rPr>
              <a:t>alarial de </a:t>
            </a:r>
            <a:r>
              <a:rPr lang="fr-FR" sz="4000" b="1" i="1" dirty="0">
                <a:solidFill>
                  <a:srgbClr val="660066"/>
                </a:solidFill>
                <a:latin typeface="Cambria"/>
                <a:cs typeface="Cambria"/>
              </a:rPr>
              <a:t>f</a:t>
            </a:r>
            <a:r>
              <a:rPr lang="fr-FR" sz="4000" b="1" i="1" dirty="0" smtClean="0">
                <a:solidFill>
                  <a:srgbClr val="660066"/>
                </a:solidFill>
                <a:latin typeface="Cambria"/>
                <a:cs typeface="Cambria"/>
              </a:rPr>
              <a:t>évrier 2016</a:t>
            </a:r>
            <a:endParaRPr lang="fr-FR" sz="3600" b="1" dirty="0">
              <a:solidFill>
                <a:srgbClr val="660066"/>
              </a:solidFill>
              <a:latin typeface="Cambria"/>
              <a:cs typeface="Cambria"/>
            </a:endParaRPr>
          </a:p>
        </p:txBody>
      </p:sp>
      <p:sp>
        <p:nvSpPr>
          <p:cNvPr id="6" name="Triangle isocèle 5"/>
          <p:cNvSpPr/>
          <p:nvPr/>
        </p:nvSpPr>
        <p:spPr>
          <a:xfrm rot="18951082">
            <a:off x="-975577" y="-249243"/>
            <a:ext cx="2951213" cy="1481771"/>
          </a:xfrm>
          <a:prstGeom prst="triangl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11" name="ZoneTexte 10"/>
          <p:cNvSpPr txBox="1"/>
          <p:nvPr/>
        </p:nvSpPr>
        <p:spPr>
          <a:xfrm>
            <a:off x="945437" y="2074047"/>
            <a:ext cx="7727223" cy="2862322"/>
          </a:xfrm>
          <a:prstGeom prst="rect">
            <a:avLst/>
          </a:prstGeom>
          <a:noFill/>
        </p:spPr>
        <p:txBody>
          <a:bodyPr wrap="square" rtlCol="0">
            <a:spAutoFit/>
          </a:bodyPr>
          <a:lstStyle/>
          <a:p>
            <a:pPr marL="571500" indent="-571500">
              <a:buFont typeface="Arial"/>
              <a:buChar char="•"/>
            </a:pPr>
            <a:r>
              <a:rPr lang="fr-FR" sz="3600" dirty="0">
                <a:latin typeface="Cambria"/>
                <a:cs typeface="Cambria"/>
              </a:rPr>
              <a:t>c</a:t>
            </a:r>
            <a:r>
              <a:rPr lang="fr-FR" sz="3600" dirty="0" smtClean="0">
                <a:latin typeface="Cambria"/>
                <a:cs typeface="Cambria"/>
              </a:rPr>
              <a:t>onditionné à accord majoritaire sur PPCR</a:t>
            </a:r>
          </a:p>
          <a:p>
            <a:pPr marL="571500" indent="-571500">
              <a:buFont typeface="Arial"/>
              <a:buChar char="•"/>
            </a:pPr>
            <a:r>
              <a:rPr lang="fr-FR" sz="3600" dirty="0" smtClean="0">
                <a:latin typeface="Cambria"/>
                <a:cs typeface="Cambria"/>
              </a:rPr>
              <a:t>Insee : -0,7% salaire moyen FPE entre 2012 et 2013</a:t>
            </a:r>
          </a:p>
          <a:p>
            <a:pPr marL="571500" indent="-571500">
              <a:buFont typeface="Arial"/>
              <a:buChar char="•"/>
            </a:pPr>
            <a:r>
              <a:rPr lang="fr-FR" sz="3600" dirty="0" smtClean="0">
                <a:latin typeface="Cambria"/>
                <a:cs typeface="Cambria"/>
              </a:rPr>
              <a:t>6% de pertes depuis gel de 2010</a:t>
            </a:r>
          </a:p>
        </p:txBody>
      </p:sp>
    </p:spTree>
    <p:extLst>
      <p:ext uri="{BB962C8B-B14F-4D97-AF65-F5344CB8AC3E}">
        <p14:creationId xmlns:p14="http://schemas.microsoft.com/office/powerpoint/2010/main" val="217074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Papier journal.thmx</Template>
  <TotalTime>11933</TotalTime>
  <Words>580</Words>
  <Application>Microsoft Macintosh PowerPoint</Application>
  <PresentationFormat>Présentation à l'écran (4:3)</PresentationFormat>
  <Paragraphs>127</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PPCR </vt:lpstr>
      <vt:lpstr>Projet d’accord</vt:lpstr>
      <vt:lpstr>Axe 1</vt:lpstr>
      <vt:lpstr>Axe 2</vt:lpstr>
      <vt:lpstr>Axe 2</vt:lpstr>
      <vt:lpstr>Axe 2</vt:lpstr>
      <vt:lpstr>Axe 2</vt:lpstr>
      <vt:lpstr>PPCR</vt:lpstr>
      <vt:lpstr>Rendez-vous</vt:lpstr>
      <vt:lpstr>Consultation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dc:creator>
  <cp:lastModifiedBy>Arnaud Malaisé</cp:lastModifiedBy>
  <cp:revision>118</cp:revision>
  <cp:lastPrinted>2013-09-16T07:04:48Z</cp:lastPrinted>
  <dcterms:created xsi:type="dcterms:W3CDTF">2013-09-11T16:09:15Z</dcterms:created>
  <dcterms:modified xsi:type="dcterms:W3CDTF">2015-08-27T14:09:12Z</dcterms:modified>
</cp:coreProperties>
</file>